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42" r:id="rId4"/>
  </p:sldMasterIdLst>
  <p:notesMasterIdLst>
    <p:notesMasterId r:id="rId13"/>
  </p:notesMasterIdLst>
  <p:sldIdLst>
    <p:sldId id="260" r:id="rId5"/>
    <p:sldId id="431" r:id="rId6"/>
    <p:sldId id="361" r:id="rId7"/>
    <p:sldId id="432" r:id="rId8"/>
    <p:sldId id="427" r:id="rId9"/>
    <p:sldId id="428" r:id="rId10"/>
    <p:sldId id="430" r:id="rId11"/>
    <p:sldId id="429" r:id="rId12"/>
  </p:sldIdLst>
  <p:sldSz cx="12192000" cy="6858000"/>
  <p:notesSz cx="6858000" cy="9144000"/>
  <p:embeddedFontLst>
    <p:embeddedFont>
      <p:font typeface="Century Schoolbook" panose="02040604050505020304" pitchFamily="18" charset="0"/>
      <p:regular r:id="rId14"/>
      <p:bold r:id="rId15"/>
      <p:italic r:id="rId16"/>
      <p:boldItalic r:id="rId17"/>
    </p:embeddedFont>
    <p:embeddedFont>
      <p:font typeface="Lato" panose="020F0502020204030203" pitchFamily="34" charset="0"/>
      <p:regular r:id="rId18"/>
      <p:bold r:id="rId19"/>
      <p:italic r:id="rId20"/>
      <p:boldItalic r:id="rId21"/>
    </p:embeddedFont>
    <p:embeddedFont>
      <p:font typeface="Wingdings 2" panose="05020102010507070707" pitchFamily="18"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leigh Beal" initials="KB" lastIdx="7" clrIdx="0">
    <p:extLst>
      <p:ext uri="{19B8F6BF-5375-455C-9EA6-DF929625EA0E}">
        <p15:presenceInfo xmlns:p15="http://schemas.microsoft.com/office/powerpoint/2012/main" userId="S::kaleigh@tbspromotions.com::76327ffd-137a-497e-9c2a-38d9fd60db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E3"/>
    <a:srgbClr val="000000"/>
    <a:srgbClr val="FDC5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330845-C51A-4609-A177-11D4C7394671}" v="53" dt="2022-12-16T20:35:49.2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626" autoAdjust="0"/>
  </p:normalViewPr>
  <p:slideViewPr>
    <p:cSldViewPr snapToGrid="0">
      <p:cViewPr varScale="1">
        <p:scale>
          <a:sx n="48" d="100"/>
          <a:sy n="48" d="100"/>
        </p:scale>
        <p:origin x="155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Martin" userId="ff4bd434-371c-474b-8112-9652cb0d3b21" providerId="ADAL" clId="{D2330845-C51A-4609-A177-11D4C7394671}"/>
    <pc:docChg chg="custSel modSld">
      <pc:chgData name="Amanda Martin" userId="ff4bd434-371c-474b-8112-9652cb0d3b21" providerId="ADAL" clId="{D2330845-C51A-4609-A177-11D4C7394671}" dt="2022-12-16T20:35:49.284" v="52" actId="20577"/>
      <pc:docMkLst>
        <pc:docMk/>
      </pc:docMkLst>
      <pc:sldChg chg="addSp modSp mod chgLayout">
        <pc:chgData name="Amanda Martin" userId="ff4bd434-371c-474b-8112-9652cb0d3b21" providerId="ADAL" clId="{D2330845-C51A-4609-A177-11D4C7394671}" dt="2022-12-16T20:35:49.284" v="52" actId="20577"/>
        <pc:sldMkLst>
          <pc:docMk/>
          <pc:sldMk cId="2686627196" sldId="260"/>
        </pc:sldMkLst>
        <pc:spChg chg="add mod">
          <ac:chgData name="Amanda Martin" userId="ff4bd434-371c-474b-8112-9652cb0d3b21" providerId="ADAL" clId="{D2330845-C51A-4609-A177-11D4C7394671}" dt="2022-12-16T20:35:44.325" v="33" actId="20577"/>
          <ac:spMkLst>
            <pc:docMk/>
            <pc:sldMk cId="2686627196" sldId="260"/>
            <ac:spMk id="2" creationId="{6EB6D03D-2E02-A439-B729-4C314D217194}"/>
          </ac:spMkLst>
        </pc:spChg>
        <pc:spChg chg="add mod">
          <ac:chgData name="Amanda Martin" userId="ff4bd434-371c-474b-8112-9652cb0d3b21" providerId="ADAL" clId="{D2330845-C51A-4609-A177-11D4C7394671}" dt="2022-12-16T20:35:49.284" v="52" actId="20577"/>
          <ac:spMkLst>
            <pc:docMk/>
            <pc:sldMk cId="2686627196" sldId="260"/>
            <ac:spMk id="3" creationId="{F8A41FB6-435E-7B4A-270A-271D01FF6E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48185016-2D65-4B3A-9E27-EF53430216D2}" type="datetimeFigureOut">
              <a:rPr lang="en-US" smtClean="0"/>
              <a:pPr/>
              <a:t>12/16/2022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869CEB0-BE64-400A-9E21-89993A7B8A05}" type="slidenum">
              <a:rPr lang="en-US" smtClean="0"/>
              <a:pPr/>
              <a:t>‹#›</a:t>
            </a:fld>
            <a:endParaRPr lang="en-US" dirty="0"/>
          </a:p>
        </p:txBody>
      </p:sp>
    </p:spTree>
    <p:extLst>
      <p:ext uri="{BB962C8B-B14F-4D97-AF65-F5344CB8AC3E}">
        <p14:creationId xmlns:p14="http://schemas.microsoft.com/office/powerpoint/2010/main" val="256435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69CEB0-BE64-400A-9E21-89993A7B8A05}" type="slidenum">
              <a:rPr lang="en-US" smtClean="0"/>
              <a:t>1</a:t>
            </a:fld>
            <a:endParaRPr lang="en-US"/>
          </a:p>
        </p:txBody>
      </p:sp>
    </p:spTree>
    <p:extLst>
      <p:ext uri="{BB962C8B-B14F-4D97-AF65-F5344CB8AC3E}">
        <p14:creationId xmlns:p14="http://schemas.microsoft.com/office/powerpoint/2010/main" val="27726577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958" y="758953"/>
            <a:ext cx="9172234" cy="2088522"/>
          </a:xfrm>
        </p:spPr>
        <p:txBody>
          <a:bodyPr anchor="b">
            <a:normAutofit/>
          </a:bodyPr>
          <a:lstStyle>
            <a:lvl1pPr algn="l">
              <a:lnSpc>
                <a:spcPct val="85000"/>
              </a:lnSpc>
              <a:defRPr sz="7200" b="1" baseline="0">
                <a:solidFill>
                  <a:srgbClr val="FDC539"/>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07956" y="3144253"/>
            <a:ext cx="9172235" cy="746768"/>
          </a:xfrm>
        </p:spPr>
        <p:txBody>
          <a:bodyPr>
            <a:normAutofit/>
          </a:bodyPr>
          <a:lstStyle>
            <a:lvl1pPr marL="0" indent="0" algn="l">
              <a:buNone/>
              <a:defRPr sz="2200" baseline="0">
                <a:solidFill>
                  <a:schemeClr val="tx1"/>
                </a:solidFill>
                <a:latin typeface="Arial" panose="020B0604020202020204" pitchFamily="34" charset="0"/>
                <a:cs typeface="Arial" panose="020B0604020202020204" pitchFamily="34"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7" name="Rectangle 6"/>
          <p:cNvSpPr/>
          <p:nvPr userDrawn="1"/>
        </p:nvSpPr>
        <p:spPr>
          <a:xfrm>
            <a:off x="-1" y="4756483"/>
            <a:ext cx="12192001" cy="1387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latin typeface="Arial" panose="020B0604020202020204" pitchFamily="34" charset="0"/>
            </a:endParaRPr>
          </a:p>
        </p:txBody>
      </p:sp>
      <p:sp>
        <p:nvSpPr>
          <p:cNvPr id="5" name="Oval 4">
            <a:extLst>
              <a:ext uri="{FF2B5EF4-FFF2-40B4-BE49-F238E27FC236}">
                <a16:creationId xmlns:a16="http://schemas.microsoft.com/office/drawing/2014/main" id="{ADA4FA14-5D92-684C-BE36-34E97D08BC40}"/>
              </a:ext>
            </a:extLst>
          </p:cNvPr>
          <p:cNvSpPr/>
          <p:nvPr userDrawn="1"/>
        </p:nvSpPr>
        <p:spPr>
          <a:xfrm>
            <a:off x="830020" y="4453824"/>
            <a:ext cx="1992428" cy="19924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 name="Picture 3">
            <a:extLst>
              <a:ext uri="{FF2B5EF4-FFF2-40B4-BE49-F238E27FC236}">
                <a16:creationId xmlns:a16="http://schemas.microsoft.com/office/drawing/2014/main" id="{C0825DA6-4A4F-E140-9B7D-F38C123A2D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346" y="4908680"/>
            <a:ext cx="5592759" cy="1064072"/>
          </a:xfrm>
          <a:prstGeom prst="rect">
            <a:avLst/>
          </a:prstGeom>
        </p:spPr>
      </p:pic>
    </p:spTree>
    <p:extLst>
      <p:ext uri="{BB962C8B-B14F-4D97-AF65-F5344CB8AC3E}">
        <p14:creationId xmlns:p14="http://schemas.microsoft.com/office/powerpoint/2010/main" val="144500649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850" y="1828800"/>
            <a:ext cx="9692640" cy="43513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11" name="Title Placeholder 1">
            <a:extLst>
              <a:ext uri="{FF2B5EF4-FFF2-40B4-BE49-F238E27FC236}">
                <a16:creationId xmlns:a16="http://schemas.microsoft.com/office/drawing/2014/main" id="{9B01E268-BA5D-AE4D-AAED-5780BF901BFB}"/>
              </a:ext>
            </a:extLst>
          </p:cNvPr>
          <p:cNvSpPr>
            <a:spLocks noGrp="1"/>
          </p:cNvSpPr>
          <p:nvPr>
            <p:ph type="title"/>
          </p:nvPr>
        </p:nvSpPr>
        <p:spPr>
          <a:xfrm>
            <a:off x="740850" y="539591"/>
            <a:ext cx="9692640" cy="482441"/>
          </a:xfrm>
          <a:prstGeom prst="rect">
            <a:avLst/>
          </a:prstGeom>
        </p:spPr>
        <p:txBody>
          <a:bodyPr vert="horz" lIns="91440" tIns="45720" rIns="91440" bIns="45720" rtlCol="0" anchor="b">
            <a:normAutofit/>
          </a:bodyPr>
          <a:lstStyle/>
          <a:p>
            <a:r>
              <a:rPr lang="en-US" dirty="0"/>
              <a:t>Click to edit Master title style</a:t>
            </a:r>
          </a:p>
        </p:txBody>
      </p:sp>
      <p:pic>
        <p:nvPicPr>
          <p:cNvPr id="7" name="Picture 6">
            <a:extLst>
              <a:ext uri="{FF2B5EF4-FFF2-40B4-BE49-F238E27FC236}">
                <a16:creationId xmlns:a16="http://schemas.microsoft.com/office/drawing/2014/main" id="{A87D1B33-CC11-474A-9432-4AE4CAC914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140" y="6226334"/>
            <a:ext cx="2237140" cy="425636"/>
          </a:xfrm>
          <a:prstGeom prst="rect">
            <a:avLst/>
          </a:prstGeom>
        </p:spPr>
      </p:pic>
      <p:cxnSp>
        <p:nvCxnSpPr>
          <p:cNvPr id="8" name="Straight Connector 7">
            <a:extLst>
              <a:ext uri="{FF2B5EF4-FFF2-40B4-BE49-F238E27FC236}">
                <a16:creationId xmlns:a16="http://schemas.microsoft.com/office/drawing/2014/main" id="{C538A90D-B193-4EC4-9B2F-CE099F7F0D6A}"/>
              </a:ext>
            </a:extLst>
          </p:cNvPr>
          <p:cNvCxnSpPr/>
          <p:nvPr userDrawn="1"/>
        </p:nvCxnSpPr>
        <p:spPr>
          <a:xfrm>
            <a:off x="740850" y="1153041"/>
            <a:ext cx="977475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Isosceles Triangle 8">
            <a:extLst>
              <a:ext uri="{FF2B5EF4-FFF2-40B4-BE49-F238E27FC236}">
                <a16:creationId xmlns:a16="http://schemas.microsoft.com/office/drawing/2014/main" id="{7935A287-9BFA-41AD-93BD-35321B9E4D1D}"/>
              </a:ext>
            </a:extLst>
          </p:cNvPr>
          <p:cNvSpPr/>
          <p:nvPr userDrawn="1"/>
        </p:nvSpPr>
        <p:spPr>
          <a:xfrm rot="5400000">
            <a:off x="139584" y="546600"/>
            <a:ext cx="785320" cy="417213"/>
          </a:xfrm>
          <a:prstGeom prst="triangle">
            <a:avLst/>
          </a:prstGeom>
          <a:solidFill>
            <a:srgbClr val="008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167503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740850" y="1828800"/>
            <a:ext cx="6049056" cy="43513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11" name="Title Placeholder 1">
            <a:extLst>
              <a:ext uri="{FF2B5EF4-FFF2-40B4-BE49-F238E27FC236}">
                <a16:creationId xmlns:a16="http://schemas.microsoft.com/office/drawing/2014/main" id="{9B01E268-BA5D-AE4D-AAED-5780BF901BFB}"/>
              </a:ext>
            </a:extLst>
          </p:cNvPr>
          <p:cNvSpPr>
            <a:spLocks noGrp="1"/>
          </p:cNvSpPr>
          <p:nvPr>
            <p:ph type="title"/>
          </p:nvPr>
        </p:nvSpPr>
        <p:spPr>
          <a:xfrm>
            <a:off x="740850" y="539591"/>
            <a:ext cx="9692640" cy="482441"/>
          </a:xfrm>
          <a:prstGeom prst="rect">
            <a:avLst/>
          </a:prstGeom>
        </p:spPr>
        <p:txBody>
          <a:bodyPr vert="horz" lIns="91440" tIns="45720" rIns="91440" bIns="45720" rtlCol="0" anchor="b">
            <a:normAutofit/>
          </a:bodyPr>
          <a:lstStyle/>
          <a:p>
            <a:r>
              <a:rPr lang="en-US" dirty="0"/>
              <a:t>Click to edit Master title style</a:t>
            </a:r>
          </a:p>
        </p:txBody>
      </p:sp>
      <p:pic>
        <p:nvPicPr>
          <p:cNvPr id="7" name="Picture 6">
            <a:extLst>
              <a:ext uri="{FF2B5EF4-FFF2-40B4-BE49-F238E27FC236}">
                <a16:creationId xmlns:a16="http://schemas.microsoft.com/office/drawing/2014/main" id="{A87D1B33-CC11-474A-9432-4AE4CAC914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140" y="6226334"/>
            <a:ext cx="2237140" cy="425636"/>
          </a:xfrm>
          <a:prstGeom prst="rect">
            <a:avLst/>
          </a:prstGeom>
        </p:spPr>
      </p:pic>
      <p:sp>
        <p:nvSpPr>
          <p:cNvPr id="4" name="Picture Placeholder 3">
            <a:extLst>
              <a:ext uri="{FF2B5EF4-FFF2-40B4-BE49-F238E27FC236}">
                <a16:creationId xmlns:a16="http://schemas.microsoft.com/office/drawing/2014/main" id="{B28D029C-A4B0-44DB-9B3F-2A293DF38645}"/>
              </a:ext>
            </a:extLst>
          </p:cNvPr>
          <p:cNvSpPr>
            <a:spLocks noGrp="1"/>
          </p:cNvSpPr>
          <p:nvPr>
            <p:ph type="pic" sz="quarter" idx="13"/>
          </p:nvPr>
        </p:nvSpPr>
        <p:spPr>
          <a:xfrm>
            <a:off x="6984461" y="1828800"/>
            <a:ext cx="3531140" cy="2840460"/>
          </a:xfrm>
        </p:spPr>
        <p:txBody>
          <a:bodyPr/>
          <a:lstStyle/>
          <a:p>
            <a:endParaRPr lang="en-US"/>
          </a:p>
        </p:txBody>
      </p:sp>
      <p:sp>
        <p:nvSpPr>
          <p:cNvPr id="9" name="Isosceles Triangle 8">
            <a:extLst>
              <a:ext uri="{FF2B5EF4-FFF2-40B4-BE49-F238E27FC236}">
                <a16:creationId xmlns:a16="http://schemas.microsoft.com/office/drawing/2014/main" id="{57C90799-5E85-4FB2-9372-C14701596D0B}"/>
              </a:ext>
            </a:extLst>
          </p:cNvPr>
          <p:cNvSpPr/>
          <p:nvPr userDrawn="1"/>
        </p:nvSpPr>
        <p:spPr>
          <a:xfrm rot="5400000">
            <a:off x="139584" y="546600"/>
            <a:ext cx="785320" cy="417213"/>
          </a:xfrm>
          <a:prstGeom prst="triangle">
            <a:avLst/>
          </a:prstGeom>
          <a:solidFill>
            <a:srgbClr val="008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0" name="Straight Connector 9">
            <a:extLst>
              <a:ext uri="{FF2B5EF4-FFF2-40B4-BE49-F238E27FC236}">
                <a16:creationId xmlns:a16="http://schemas.microsoft.com/office/drawing/2014/main" id="{E4ACBD82-113F-4BD3-B296-4000F46DFF82}"/>
              </a:ext>
            </a:extLst>
          </p:cNvPr>
          <p:cNvCxnSpPr/>
          <p:nvPr userDrawn="1"/>
        </p:nvCxnSpPr>
        <p:spPr>
          <a:xfrm>
            <a:off x="740850" y="1153041"/>
            <a:ext cx="977475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894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pic>
        <p:nvPicPr>
          <p:cNvPr id="7" name="Picture 6">
            <a:extLst>
              <a:ext uri="{FF2B5EF4-FFF2-40B4-BE49-F238E27FC236}">
                <a16:creationId xmlns:a16="http://schemas.microsoft.com/office/drawing/2014/main" id="{A87D1B33-CC11-474A-9432-4AE4CAC9140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8140" y="6226334"/>
            <a:ext cx="2237140" cy="425636"/>
          </a:xfrm>
          <a:prstGeom prst="rect">
            <a:avLst/>
          </a:prstGeom>
        </p:spPr>
      </p:pic>
    </p:spTree>
    <p:extLst>
      <p:ext uri="{BB962C8B-B14F-4D97-AF65-F5344CB8AC3E}">
        <p14:creationId xmlns:p14="http://schemas.microsoft.com/office/powerpoint/2010/main" val="199977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
        <p:nvSpPr>
          <p:cNvPr id="11" name="Title Placeholder 1">
            <a:extLst>
              <a:ext uri="{FF2B5EF4-FFF2-40B4-BE49-F238E27FC236}">
                <a16:creationId xmlns:a16="http://schemas.microsoft.com/office/drawing/2014/main" id="{9B01E268-BA5D-AE4D-AAED-5780BF901BFB}"/>
              </a:ext>
            </a:extLst>
          </p:cNvPr>
          <p:cNvSpPr>
            <a:spLocks noGrp="1"/>
          </p:cNvSpPr>
          <p:nvPr>
            <p:ph type="title"/>
          </p:nvPr>
        </p:nvSpPr>
        <p:spPr>
          <a:xfrm>
            <a:off x="740850" y="539591"/>
            <a:ext cx="9692640" cy="817376"/>
          </a:xfrm>
          <a:prstGeom prst="rect">
            <a:avLst/>
          </a:prstGeom>
        </p:spPr>
        <p:txBody>
          <a:bodyPr vert="horz" lIns="91440" tIns="45720" rIns="91440" bIns="45720" rtlCol="0" anchor="b">
            <a:normAutofit/>
          </a:bodyPr>
          <a:lstStyle/>
          <a:p>
            <a:r>
              <a:rPr lang="en-US"/>
              <a:t>Click to edit Master title style</a:t>
            </a:r>
          </a:p>
        </p:txBody>
      </p:sp>
      <p:sp>
        <p:nvSpPr>
          <p:cNvPr id="5" name="Isosceles Triangle 4">
            <a:extLst>
              <a:ext uri="{FF2B5EF4-FFF2-40B4-BE49-F238E27FC236}">
                <a16:creationId xmlns:a16="http://schemas.microsoft.com/office/drawing/2014/main" id="{8567307F-6531-4D3A-A64D-078F57EF497D}"/>
              </a:ext>
            </a:extLst>
          </p:cNvPr>
          <p:cNvSpPr/>
          <p:nvPr userDrawn="1"/>
        </p:nvSpPr>
        <p:spPr>
          <a:xfrm rot="5400000">
            <a:off x="139584" y="546600"/>
            <a:ext cx="785320" cy="417213"/>
          </a:xfrm>
          <a:prstGeom prst="triangle">
            <a:avLst/>
          </a:prstGeom>
          <a:solidFill>
            <a:srgbClr val="0084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Tree>
    <p:extLst>
      <p:ext uri="{BB962C8B-B14F-4D97-AF65-F5344CB8AC3E}">
        <p14:creationId xmlns:p14="http://schemas.microsoft.com/office/powerpoint/2010/main" val="41901897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1DD94C8-8DFA-4B41-8DB9-414C165E3483}"/>
              </a:ext>
            </a:extLst>
          </p:cNvPr>
          <p:cNvSpPr/>
          <p:nvPr userDrawn="1"/>
        </p:nvSpPr>
        <p:spPr>
          <a:xfrm>
            <a:off x="-1" y="0"/>
            <a:ext cx="326261" cy="6858000"/>
          </a:xfrm>
          <a:prstGeom prst="rect">
            <a:avLst/>
          </a:prstGeom>
          <a:solidFill>
            <a:srgbClr val="FDC5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7" name="Rectangle 6"/>
          <p:cNvSpPr/>
          <p:nvPr userDrawn="1"/>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740850" y="539590"/>
            <a:ext cx="9692640" cy="45263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40850" y="1828800"/>
            <a:ext cx="8595360" cy="43513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b="0" i="0">
                <a:solidFill>
                  <a:schemeClr val="tx2">
                    <a:lumMod val="60000"/>
                    <a:lumOff val="40000"/>
                  </a:schemeClr>
                </a:solidFill>
                <a:latin typeface="Arial" panose="020B0604020202020204" pitchFamily="34" charset="0"/>
              </a:defRPr>
            </a:lvl1pPr>
          </a:lstStyle>
          <a:p>
            <a:fld id="{6D22F896-40B5-4ADD-8801-0D06FADFA095}" type="slidenum">
              <a:rPr lang="en-US" smtClean="0"/>
              <a:pPr/>
              <a:t>‹#›</a:t>
            </a:fld>
            <a:endParaRPr lang="en-US" dirty="0"/>
          </a:p>
        </p:txBody>
      </p:sp>
      <p:sp>
        <p:nvSpPr>
          <p:cNvPr id="5" name="Oval 4">
            <a:extLst>
              <a:ext uri="{FF2B5EF4-FFF2-40B4-BE49-F238E27FC236}">
                <a16:creationId xmlns:a16="http://schemas.microsoft.com/office/drawing/2014/main" id="{71CBF239-B644-E64D-AA1A-52576B783555}"/>
              </a:ext>
            </a:extLst>
          </p:cNvPr>
          <p:cNvSpPr/>
          <p:nvPr userDrawn="1"/>
        </p:nvSpPr>
        <p:spPr>
          <a:xfrm>
            <a:off x="10719940" y="457201"/>
            <a:ext cx="1145800" cy="1145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 name="Picture 3">
            <a:extLst>
              <a:ext uri="{FF2B5EF4-FFF2-40B4-BE49-F238E27FC236}">
                <a16:creationId xmlns:a16="http://schemas.microsoft.com/office/drawing/2014/main" id="{FF5B7DB1-6A8A-7440-80EF-745FEDF8F2C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895965" y="631666"/>
            <a:ext cx="793750" cy="793750"/>
          </a:xfrm>
          <a:prstGeom prst="rect">
            <a:avLst/>
          </a:prstGeom>
        </p:spPr>
      </p:pic>
    </p:spTree>
    <p:extLst>
      <p:ext uri="{BB962C8B-B14F-4D97-AF65-F5344CB8AC3E}">
        <p14:creationId xmlns:p14="http://schemas.microsoft.com/office/powerpoint/2010/main" val="54305150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7" r:id="rId3"/>
    <p:sldLayoutId id="2147483746" r:id="rId4"/>
    <p:sldLayoutId id="2147483745" r:id="rId5"/>
  </p:sldLayoutIdLst>
  <p:hf sldNum="0" hdr="0" ftr="0" dt="0"/>
  <p:txStyles>
    <p:titleStyle>
      <a:lvl1pPr algn="l" defTabSz="914400" rtl="0" eaLnBrk="1" latinLnBrk="0" hangingPunct="1">
        <a:lnSpc>
          <a:spcPct val="90000"/>
        </a:lnSpc>
        <a:spcBef>
          <a:spcPct val="0"/>
        </a:spcBef>
        <a:buNone/>
        <a:defRPr sz="2800" b="1" i="0" kern="1200" cap="all" spc="-50" baseline="0">
          <a:solidFill>
            <a:schemeClr val="tx1"/>
          </a:solidFill>
          <a:latin typeface="Arial" panose="020B0604020202020204" pitchFamily="34" charset="0"/>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b="0" i="0" kern="1200" spc="10" baseline="0">
          <a:solidFill>
            <a:schemeClr val="tx1"/>
          </a:solidFill>
          <a:latin typeface="Arial" panose="020B0604020202020204" pitchFamily="34" charset="0"/>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b="0" i="0" kern="1200">
          <a:solidFill>
            <a:schemeClr val="tx1"/>
          </a:solidFill>
          <a:latin typeface="Arial" panose="020B0604020202020204" pitchFamily="34" charset="0"/>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kern="1200">
          <a:solidFill>
            <a:schemeClr val="tx1"/>
          </a:solidFill>
          <a:latin typeface="Arial" panose="020B0604020202020204" pitchFamily="34" charset="0"/>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kern="1200">
          <a:solidFill>
            <a:schemeClr val="tx1"/>
          </a:solidFill>
          <a:latin typeface="Arial" panose="020B0604020202020204" pitchFamily="34" charset="0"/>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b="0" i="0" kern="1200">
          <a:solidFill>
            <a:schemeClr val="tx1"/>
          </a:solidFill>
          <a:latin typeface="Arial" panose="020B0604020202020204" pitchFamily="34" charset="0"/>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ankonesport.com/" TargetMode="Externa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6D03D-2E02-A439-B729-4C314D217194}"/>
              </a:ext>
            </a:extLst>
          </p:cNvPr>
          <p:cNvSpPr>
            <a:spLocks noGrp="1"/>
          </p:cNvSpPr>
          <p:nvPr>
            <p:ph type="ctrTitle"/>
          </p:nvPr>
        </p:nvSpPr>
        <p:spPr/>
        <p:txBody>
          <a:bodyPr/>
          <a:lstStyle/>
          <a:p>
            <a:r>
              <a:rPr lang="en-US" dirty="0"/>
              <a:t>Health services and athletics</a:t>
            </a:r>
          </a:p>
        </p:txBody>
      </p:sp>
      <p:sp>
        <p:nvSpPr>
          <p:cNvPr id="3" name="Subtitle 2">
            <a:extLst>
              <a:ext uri="{FF2B5EF4-FFF2-40B4-BE49-F238E27FC236}">
                <a16:creationId xmlns:a16="http://schemas.microsoft.com/office/drawing/2014/main" id="{F8A41FB6-435E-7B4A-270A-271D01FF6E9F}"/>
              </a:ext>
            </a:extLst>
          </p:cNvPr>
          <p:cNvSpPr>
            <a:spLocks noGrp="1"/>
          </p:cNvSpPr>
          <p:nvPr>
            <p:ph type="subTitle" idx="1"/>
          </p:nvPr>
        </p:nvSpPr>
        <p:spPr/>
        <p:txBody>
          <a:bodyPr/>
          <a:lstStyle/>
          <a:p>
            <a:r>
              <a:rPr lang="en-US"/>
              <a:t>Family Townhall</a:t>
            </a:r>
          </a:p>
        </p:txBody>
      </p:sp>
    </p:spTree>
    <p:extLst>
      <p:ext uri="{BB962C8B-B14F-4D97-AF65-F5344CB8AC3E}">
        <p14:creationId xmlns:p14="http://schemas.microsoft.com/office/powerpoint/2010/main" val="268662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Your After-Work Time Is Precious: Here's How Not To Waste It ...">
            <a:extLst>
              <a:ext uri="{FF2B5EF4-FFF2-40B4-BE49-F238E27FC236}">
                <a16:creationId xmlns:a16="http://schemas.microsoft.com/office/drawing/2014/main" id="{9AD43603-006E-4382-B165-E95F3433BC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381783-12EE-08DC-ED94-4E982C95578C}"/>
              </a:ext>
            </a:extLst>
          </p:cNvPr>
          <p:cNvSpPr txBox="1"/>
          <p:nvPr/>
        </p:nvSpPr>
        <p:spPr>
          <a:xfrm>
            <a:off x="731520" y="0"/>
            <a:ext cx="9829800" cy="1107996"/>
          </a:xfrm>
          <a:prstGeom prst="rect">
            <a:avLst/>
          </a:prstGeom>
          <a:noFill/>
        </p:spPr>
        <p:txBody>
          <a:bodyPr wrap="square" rtlCol="0">
            <a:spAutoFit/>
          </a:bodyPr>
          <a:lstStyle/>
          <a:p>
            <a:r>
              <a:rPr lang="en-US" sz="6600" dirty="0"/>
              <a:t>Uplift Athletics</a:t>
            </a:r>
          </a:p>
        </p:txBody>
      </p:sp>
      <p:sp>
        <p:nvSpPr>
          <p:cNvPr id="5" name="TextBox 4">
            <a:extLst>
              <a:ext uri="{FF2B5EF4-FFF2-40B4-BE49-F238E27FC236}">
                <a16:creationId xmlns:a16="http://schemas.microsoft.com/office/drawing/2014/main" id="{3EB026C3-0661-491F-1184-A890B028CAF3}"/>
              </a:ext>
            </a:extLst>
          </p:cNvPr>
          <p:cNvSpPr txBox="1"/>
          <p:nvPr/>
        </p:nvSpPr>
        <p:spPr>
          <a:xfrm>
            <a:off x="617220" y="1733550"/>
            <a:ext cx="10218420" cy="923330"/>
          </a:xfrm>
          <a:prstGeom prst="rect">
            <a:avLst/>
          </a:prstGeom>
          <a:noFill/>
        </p:spPr>
        <p:txBody>
          <a:bodyPr wrap="square" rtlCol="0">
            <a:spAutoFit/>
          </a:bodyPr>
          <a:lstStyle/>
          <a:p>
            <a:r>
              <a:rPr lang="en-US" dirty="0"/>
              <a:t>University Interscholastic League (UIL) –  Hampton, North Hills, Summit, Williams</a:t>
            </a:r>
          </a:p>
          <a:p>
            <a:r>
              <a:rPr lang="en-US" dirty="0"/>
              <a:t>Texas Charter School Academic &amp; Athletic League (TCSAAL) – Ascend, Atlas, Elevate, Grand, Heights, Infinity, Luna, Mighty, Wisdom</a:t>
            </a:r>
          </a:p>
        </p:txBody>
      </p:sp>
      <p:sp>
        <p:nvSpPr>
          <p:cNvPr id="6" name="TextBox 5">
            <a:extLst>
              <a:ext uri="{FF2B5EF4-FFF2-40B4-BE49-F238E27FC236}">
                <a16:creationId xmlns:a16="http://schemas.microsoft.com/office/drawing/2014/main" id="{AA60BBD1-5F32-AE2F-77AA-A9E8F8AD7B04}"/>
              </a:ext>
            </a:extLst>
          </p:cNvPr>
          <p:cNvSpPr txBox="1"/>
          <p:nvPr/>
        </p:nvSpPr>
        <p:spPr>
          <a:xfrm>
            <a:off x="617220" y="1236107"/>
            <a:ext cx="6046470" cy="461665"/>
          </a:xfrm>
          <a:prstGeom prst="rect">
            <a:avLst/>
          </a:prstGeom>
          <a:noFill/>
        </p:spPr>
        <p:txBody>
          <a:bodyPr wrap="square" rtlCol="0">
            <a:spAutoFit/>
          </a:bodyPr>
          <a:lstStyle/>
          <a:p>
            <a:r>
              <a:rPr lang="en-US" sz="2400" dirty="0"/>
              <a:t>High School Athletics </a:t>
            </a:r>
            <a:r>
              <a:rPr lang="en-US" dirty="0"/>
              <a:t>– Grades 9-12 </a:t>
            </a:r>
          </a:p>
        </p:txBody>
      </p:sp>
      <p:sp>
        <p:nvSpPr>
          <p:cNvPr id="7" name="TextBox 6">
            <a:extLst>
              <a:ext uri="{FF2B5EF4-FFF2-40B4-BE49-F238E27FC236}">
                <a16:creationId xmlns:a16="http://schemas.microsoft.com/office/drawing/2014/main" id="{895F037A-1191-3B34-BCA5-3F82D600D5C9}"/>
              </a:ext>
            </a:extLst>
          </p:cNvPr>
          <p:cNvSpPr txBox="1"/>
          <p:nvPr/>
        </p:nvSpPr>
        <p:spPr>
          <a:xfrm>
            <a:off x="617220" y="2964359"/>
            <a:ext cx="9944100" cy="738664"/>
          </a:xfrm>
          <a:prstGeom prst="rect">
            <a:avLst/>
          </a:prstGeom>
          <a:noFill/>
        </p:spPr>
        <p:txBody>
          <a:bodyPr wrap="square" rtlCol="0">
            <a:spAutoFit/>
          </a:bodyPr>
          <a:lstStyle/>
          <a:p>
            <a:r>
              <a:rPr lang="en-US" sz="2400" dirty="0"/>
              <a:t>Middle School Athletics </a:t>
            </a:r>
            <a:r>
              <a:rPr lang="en-US" dirty="0"/>
              <a:t>– Grades 6-8</a:t>
            </a:r>
          </a:p>
          <a:p>
            <a:r>
              <a:rPr lang="en-US" dirty="0"/>
              <a:t>Uplift middle schools compete in our own inter-district middle school league</a:t>
            </a:r>
          </a:p>
        </p:txBody>
      </p:sp>
      <p:sp>
        <p:nvSpPr>
          <p:cNvPr id="8" name="TextBox 7">
            <a:extLst>
              <a:ext uri="{FF2B5EF4-FFF2-40B4-BE49-F238E27FC236}">
                <a16:creationId xmlns:a16="http://schemas.microsoft.com/office/drawing/2014/main" id="{E0F9AE47-76F3-8EDC-703B-7391B3BAB5E3}"/>
              </a:ext>
            </a:extLst>
          </p:cNvPr>
          <p:cNvSpPr txBox="1"/>
          <p:nvPr/>
        </p:nvSpPr>
        <p:spPr>
          <a:xfrm>
            <a:off x="617220" y="3603576"/>
            <a:ext cx="10218420" cy="369332"/>
          </a:xfrm>
          <a:prstGeom prst="rect">
            <a:avLst/>
          </a:prstGeom>
          <a:noFill/>
        </p:spPr>
        <p:txBody>
          <a:bodyPr wrap="square" rtlCol="0">
            <a:spAutoFit/>
          </a:bodyPr>
          <a:lstStyle/>
          <a:p>
            <a:r>
              <a:rPr lang="en-US" dirty="0"/>
              <a:t>Uplift Middle School Athletic League (UMSAL)</a:t>
            </a:r>
          </a:p>
        </p:txBody>
      </p:sp>
      <p:pic>
        <p:nvPicPr>
          <p:cNvPr id="10" name="Picture 9" descr="A picture containing text, person, floor, indoor&#10;&#10;Description automatically generated">
            <a:extLst>
              <a:ext uri="{FF2B5EF4-FFF2-40B4-BE49-F238E27FC236}">
                <a16:creationId xmlns:a16="http://schemas.microsoft.com/office/drawing/2014/main" id="{535CA90D-DF69-5142-375C-EEB56AF48DD7}"/>
              </a:ext>
            </a:extLst>
          </p:cNvPr>
          <p:cNvPicPr>
            <a:picLocks noChangeAspect="1"/>
          </p:cNvPicPr>
          <p:nvPr/>
        </p:nvPicPr>
        <p:blipFill>
          <a:blip r:embed="rId2"/>
          <a:stretch>
            <a:fillRect/>
          </a:stretch>
        </p:blipFill>
        <p:spPr>
          <a:xfrm>
            <a:off x="7366675" y="4057650"/>
            <a:ext cx="3468965" cy="2601724"/>
          </a:xfrm>
          <a:prstGeom prst="rect">
            <a:avLst/>
          </a:prstGeom>
        </p:spPr>
      </p:pic>
      <p:pic>
        <p:nvPicPr>
          <p:cNvPr id="12" name="Picture 11" descr="A group of people wearing matching t-shirts&#10;&#10;Description automatically generated with medium confidence">
            <a:extLst>
              <a:ext uri="{FF2B5EF4-FFF2-40B4-BE49-F238E27FC236}">
                <a16:creationId xmlns:a16="http://schemas.microsoft.com/office/drawing/2014/main" id="{9437E15A-75D0-7D02-C068-FC14C8C46696}"/>
              </a:ext>
            </a:extLst>
          </p:cNvPr>
          <p:cNvPicPr>
            <a:picLocks noChangeAspect="1"/>
          </p:cNvPicPr>
          <p:nvPr/>
        </p:nvPicPr>
        <p:blipFill>
          <a:blip r:embed="rId3"/>
          <a:stretch>
            <a:fillRect/>
          </a:stretch>
        </p:blipFill>
        <p:spPr>
          <a:xfrm>
            <a:off x="731520" y="4057650"/>
            <a:ext cx="4720590" cy="2118777"/>
          </a:xfrm>
          <a:prstGeom prst="rect">
            <a:avLst/>
          </a:prstGeom>
        </p:spPr>
      </p:pic>
    </p:spTree>
    <p:extLst>
      <p:ext uri="{BB962C8B-B14F-4D97-AF65-F5344CB8AC3E}">
        <p14:creationId xmlns:p14="http://schemas.microsoft.com/office/powerpoint/2010/main" val="65286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Your After-Work Time Is Precious: Here's How Not To Waste It ...">
            <a:extLst>
              <a:ext uri="{FF2B5EF4-FFF2-40B4-BE49-F238E27FC236}">
                <a16:creationId xmlns:a16="http://schemas.microsoft.com/office/drawing/2014/main" id="{9AD43603-006E-4382-B165-E95F3433BC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381783-12EE-08DC-ED94-4E982C95578C}"/>
              </a:ext>
            </a:extLst>
          </p:cNvPr>
          <p:cNvSpPr txBox="1"/>
          <p:nvPr/>
        </p:nvSpPr>
        <p:spPr>
          <a:xfrm>
            <a:off x="731520" y="0"/>
            <a:ext cx="9829800" cy="1107996"/>
          </a:xfrm>
          <a:prstGeom prst="rect">
            <a:avLst/>
          </a:prstGeom>
          <a:noFill/>
        </p:spPr>
        <p:txBody>
          <a:bodyPr wrap="square" rtlCol="0">
            <a:spAutoFit/>
          </a:bodyPr>
          <a:lstStyle/>
          <a:p>
            <a:r>
              <a:rPr lang="en-US" sz="6600" dirty="0"/>
              <a:t>Uplift Athletics</a:t>
            </a:r>
          </a:p>
        </p:txBody>
      </p:sp>
      <p:sp>
        <p:nvSpPr>
          <p:cNvPr id="6" name="TextBox 5">
            <a:extLst>
              <a:ext uri="{FF2B5EF4-FFF2-40B4-BE49-F238E27FC236}">
                <a16:creationId xmlns:a16="http://schemas.microsoft.com/office/drawing/2014/main" id="{AA60BBD1-5F32-AE2F-77AA-A9E8F8AD7B04}"/>
              </a:ext>
            </a:extLst>
          </p:cNvPr>
          <p:cNvSpPr txBox="1"/>
          <p:nvPr/>
        </p:nvSpPr>
        <p:spPr>
          <a:xfrm>
            <a:off x="617220" y="1236107"/>
            <a:ext cx="9086850" cy="615553"/>
          </a:xfrm>
          <a:prstGeom prst="rect">
            <a:avLst/>
          </a:prstGeom>
          <a:noFill/>
        </p:spPr>
        <p:txBody>
          <a:bodyPr wrap="square" rtlCol="0">
            <a:spAutoFit/>
          </a:bodyPr>
          <a:lstStyle/>
          <a:p>
            <a:r>
              <a:rPr lang="en-US" dirty="0"/>
              <a:t>                                         </a:t>
            </a:r>
            <a:r>
              <a:rPr lang="en-US" dirty="0">
                <a:hlinkClick r:id="rId2"/>
              </a:rPr>
              <a:t>www.RankOneSport.com</a:t>
            </a:r>
            <a:endParaRPr lang="en-US" dirty="0"/>
          </a:p>
          <a:p>
            <a:r>
              <a:rPr lang="en-US" sz="1600" dirty="0"/>
              <a:t>Athlete participation paperwork is completed online for all Uplift scholars MS &amp; HS</a:t>
            </a:r>
          </a:p>
        </p:txBody>
      </p:sp>
      <p:pic>
        <p:nvPicPr>
          <p:cNvPr id="14" name="Graphic 13" descr="Checkbox Checked with solid fill">
            <a:extLst>
              <a:ext uri="{FF2B5EF4-FFF2-40B4-BE49-F238E27FC236}">
                <a16:creationId xmlns:a16="http://schemas.microsoft.com/office/drawing/2014/main" id="{FD18166E-657C-7FEB-F1F5-0321AA6BA2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7220" y="1799451"/>
            <a:ext cx="483632" cy="483632"/>
          </a:xfrm>
          <a:prstGeom prst="rect">
            <a:avLst/>
          </a:prstGeom>
        </p:spPr>
      </p:pic>
      <p:sp>
        <p:nvSpPr>
          <p:cNvPr id="15" name="TextBox 14">
            <a:extLst>
              <a:ext uri="{FF2B5EF4-FFF2-40B4-BE49-F238E27FC236}">
                <a16:creationId xmlns:a16="http://schemas.microsoft.com/office/drawing/2014/main" id="{70D1F702-6CC3-AF9C-303C-4074554358B9}"/>
              </a:ext>
            </a:extLst>
          </p:cNvPr>
          <p:cNvSpPr txBox="1"/>
          <p:nvPr/>
        </p:nvSpPr>
        <p:spPr>
          <a:xfrm>
            <a:off x="994410" y="1851660"/>
            <a:ext cx="2581037" cy="369332"/>
          </a:xfrm>
          <a:prstGeom prst="rect">
            <a:avLst/>
          </a:prstGeom>
          <a:noFill/>
        </p:spPr>
        <p:txBody>
          <a:bodyPr wrap="square" rtlCol="0">
            <a:spAutoFit/>
          </a:bodyPr>
          <a:lstStyle/>
          <a:p>
            <a:r>
              <a:rPr lang="en-US" dirty="0"/>
              <a:t>Complete physical</a:t>
            </a:r>
          </a:p>
        </p:txBody>
      </p:sp>
      <p:pic>
        <p:nvPicPr>
          <p:cNvPr id="16" name="Graphic 15" descr="Checkbox Checked with solid fill">
            <a:extLst>
              <a:ext uri="{FF2B5EF4-FFF2-40B4-BE49-F238E27FC236}">
                <a16:creationId xmlns:a16="http://schemas.microsoft.com/office/drawing/2014/main" id="{079CE279-D9E9-596A-3BD5-FD27DB7405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91815" y="1775281"/>
            <a:ext cx="483632" cy="483632"/>
          </a:xfrm>
          <a:prstGeom prst="rect">
            <a:avLst/>
          </a:prstGeom>
        </p:spPr>
      </p:pic>
      <p:sp>
        <p:nvSpPr>
          <p:cNvPr id="17" name="TextBox 16">
            <a:extLst>
              <a:ext uri="{FF2B5EF4-FFF2-40B4-BE49-F238E27FC236}">
                <a16:creationId xmlns:a16="http://schemas.microsoft.com/office/drawing/2014/main" id="{09866C73-C45C-C145-A1BD-749D67599269}"/>
              </a:ext>
            </a:extLst>
          </p:cNvPr>
          <p:cNvSpPr txBox="1"/>
          <p:nvPr/>
        </p:nvSpPr>
        <p:spPr>
          <a:xfrm>
            <a:off x="3575446" y="1851660"/>
            <a:ext cx="7065883" cy="369332"/>
          </a:xfrm>
          <a:prstGeom prst="rect">
            <a:avLst/>
          </a:prstGeom>
          <a:noFill/>
        </p:spPr>
        <p:txBody>
          <a:bodyPr wrap="square" rtlCol="0">
            <a:spAutoFit/>
          </a:bodyPr>
          <a:lstStyle/>
          <a:p>
            <a:r>
              <a:rPr lang="en-US" dirty="0"/>
              <a:t>Medical History </a:t>
            </a:r>
          </a:p>
        </p:txBody>
      </p:sp>
      <p:pic>
        <p:nvPicPr>
          <p:cNvPr id="18" name="Graphic 17" descr="Checkbox Checked with solid fill">
            <a:extLst>
              <a:ext uri="{FF2B5EF4-FFF2-40B4-BE49-F238E27FC236}">
                <a16:creationId xmlns:a16="http://schemas.microsoft.com/office/drawing/2014/main" id="{F74EFBEF-2882-4B9B-D737-9FE213908FE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52110" y="1817028"/>
            <a:ext cx="483632" cy="483632"/>
          </a:xfrm>
          <a:prstGeom prst="rect">
            <a:avLst/>
          </a:prstGeom>
        </p:spPr>
      </p:pic>
      <p:sp>
        <p:nvSpPr>
          <p:cNvPr id="19" name="TextBox 18">
            <a:extLst>
              <a:ext uri="{FF2B5EF4-FFF2-40B4-BE49-F238E27FC236}">
                <a16:creationId xmlns:a16="http://schemas.microsoft.com/office/drawing/2014/main" id="{9F247815-2EA7-F438-FD9B-16A8C6027202}"/>
              </a:ext>
            </a:extLst>
          </p:cNvPr>
          <p:cNvSpPr txBox="1"/>
          <p:nvPr/>
        </p:nvSpPr>
        <p:spPr>
          <a:xfrm>
            <a:off x="5943600" y="1836687"/>
            <a:ext cx="7065883" cy="369332"/>
          </a:xfrm>
          <a:prstGeom prst="rect">
            <a:avLst/>
          </a:prstGeom>
          <a:noFill/>
        </p:spPr>
        <p:txBody>
          <a:bodyPr wrap="square" rtlCol="0">
            <a:spAutoFit/>
          </a:bodyPr>
          <a:lstStyle/>
          <a:p>
            <a:r>
              <a:rPr lang="en-US" dirty="0"/>
              <a:t>Sign all electronic forms</a:t>
            </a:r>
          </a:p>
        </p:txBody>
      </p:sp>
      <p:sp>
        <p:nvSpPr>
          <p:cNvPr id="20" name="TextBox 19">
            <a:extLst>
              <a:ext uri="{FF2B5EF4-FFF2-40B4-BE49-F238E27FC236}">
                <a16:creationId xmlns:a16="http://schemas.microsoft.com/office/drawing/2014/main" id="{3FBFD936-F2C7-C8A8-1CE8-612F65BDFA67}"/>
              </a:ext>
            </a:extLst>
          </p:cNvPr>
          <p:cNvSpPr txBox="1"/>
          <p:nvPr/>
        </p:nvSpPr>
        <p:spPr>
          <a:xfrm>
            <a:off x="617220" y="2275030"/>
            <a:ext cx="10458450" cy="646331"/>
          </a:xfrm>
          <a:prstGeom prst="rect">
            <a:avLst/>
          </a:prstGeom>
          <a:noFill/>
        </p:spPr>
        <p:txBody>
          <a:bodyPr wrap="square" rtlCol="0">
            <a:spAutoFit/>
          </a:bodyPr>
          <a:lstStyle/>
          <a:p>
            <a:r>
              <a:rPr lang="en-US" dirty="0"/>
              <a:t>All scholars must have a physical, medical history, and all electronic forms completed prior to participating in a try-out, practice, or event.</a:t>
            </a:r>
          </a:p>
        </p:txBody>
      </p:sp>
      <p:sp>
        <p:nvSpPr>
          <p:cNvPr id="21" name="TextBox 20">
            <a:extLst>
              <a:ext uri="{FF2B5EF4-FFF2-40B4-BE49-F238E27FC236}">
                <a16:creationId xmlns:a16="http://schemas.microsoft.com/office/drawing/2014/main" id="{0C0F440E-59DD-17A4-F4C1-C0406641A928}"/>
              </a:ext>
            </a:extLst>
          </p:cNvPr>
          <p:cNvSpPr txBox="1"/>
          <p:nvPr/>
        </p:nvSpPr>
        <p:spPr>
          <a:xfrm>
            <a:off x="2284928" y="3874262"/>
            <a:ext cx="4192666" cy="1908215"/>
          </a:xfrm>
          <a:prstGeom prst="rect">
            <a:avLst/>
          </a:prstGeom>
          <a:noFill/>
        </p:spPr>
        <p:txBody>
          <a:bodyPr wrap="square" rtlCol="0">
            <a:spAutoFit/>
          </a:bodyPr>
          <a:lstStyle/>
          <a:p>
            <a:r>
              <a:rPr lang="en-US" sz="2800" u="sng" dirty="0"/>
              <a:t>Fall sports</a:t>
            </a:r>
          </a:p>
          <a:p>
            <a:r>
              <a:rPr lang="en-US" dirty="0"/>
              <a:t>Volleyball</a:t>
            </a:r>
          </a:p>
          <a:p>
            <a:r>
              <a:rPr lang="en-US" dirty="0"/>
              <a:t>Cross Country (XC) ***</a:t>
            </a:r>
          </a:p>
          <a:p>
            <a:r>
              <a:rPr lang="en-US" dirty="0"/>
              <a:t>Flag Football</a:t>
            </a:r>
          </a:p>
          <a:p>
            <a:r>
              <a:rPr lang="en-US" dirty="0"/>
              <a:t>Cheerleading ***</a:t>
            </a:r>
          </a:p>
          <a:p>
            <a:endParaRPr lang="en-US" dirty="0"/>
          </a:p>
        </p:txBody>
      </p:sp>
      <p:sp>
        <p:nvSpPr>
          <p:cNvPr id="22" name="TextBox 21">
            <a:extLst>
              <a:ext uri="{FF2B5EF4-FFF2-40B4-BE49-F238E27FC236}">
                <a16:creationId xmlns:a16="http://schemas.microsoft.com/office/drawing/2014/main" id="{0F0C71AB-B174-2E92-6CE3-8C950FBBFA91}"/>
              </a:ext>
            </a:extLst>
          </p:cNvPr>
          <p:cNvSpPr txBox="1"/>
          <p:nvPr/>
        </p:nvSpPr>
        <p:spPr>
          <a:xfrm>
            <a:off x="5693926" y="3873640"/>
            <a:ext cx="4480560" cy="1631216"/>
          </a:xfrm>
          <a:prstGeom prst="rect">
            <a:avLst/>
          </a:prstGeom>
          <a:noFill/>
        </p:spPr>
        <p:txBody>
          <a:bodyPr wrap="square" rtlCol="0">
            <a:spAutoFit/>
          </a:bodyPr>
          <a:lstStyle/>
          <a:p>
            <a:r>
              <a:rPr lang="en-US" sz="2800" u="sng" dirty="0"/>
              <a:t>Spring sports</a:t>
            </a:r>
          </a:p>
          <a:p>
            <a:r>
              <a:rPr lang="en-US" dirty="0"/>
              <a:t>Basketball</a:t>
            </a:r>
          </a:p>
          <a:p>
            <a:r>
              <a:rPr lang="en-US" dirty="0"/>
              <a:t>Soccer</a:t>
            </a:r>
          </a:p>
          <a:p>
            <a:r>
              <a:rPr lang="en-US" dirty="0"/>
              <a:t>Track &amp; Field </a:t>
            </a:r>
          </a:p>
          <a:p>
            <a:r>
              <a:rPr lang="en-US" dirty="0"/>
              <a:t>Baseball ***</a:t>
            </a:r>
          </a:p>
        </p:txBody>
      </p:sp>
      <p:sp>
        <p:nvSpPr>
          <p:cNvPr id="23" name="TextBox 22">
            <a:extLst>
              <a:ext uri="{FF2B5EF4-FFF2-40B4-BE49-F238E27FC236}">
                <a16:creationId xmlns:a16="http://schemas.microsoft.com/office/drawing/2014/main" id="{6C9DF89E-63CC-CD7F-9865-1D5E9DBBB021}"/>
              </a:ext>
            </a:extLst>
          </p:cNvPr>
          <p:cNvSpPr txBox="1"/>
          <p:nvPr/>
        </p:nvSpPr>
        <p:spPr>
          <a:xfrm>
            <a:off x="1459111" y="5541883"/>
            <a:ext cx="8374618" cy="646331"/>
          </a:xfrm>
          <a:prstGeom prst="rect">
            <a:avLst/>
          </a:prstGeom>
          <a:noFill/>
        </p:spPr>
        <p:txBody>
          <a:bodyPr wrap="square" rtlCol="0">
            <a:spAutoFit/>
          </a:bodyPr>
          <a:lstStyle/>
          <a:p>
            <a:r>
              <a:rPr lang="en-US" dirty="0"/>
              <a:t>****Each Uplift campus has different sport offerings – Contact your campus Athletic Coordinator to ask campus specific questions. </a:t>
            </a:r>
            <a:r>
              <a:rPr lang="en-US" sz="1400" dirty="0"/>
              <a:t>(list on next slide)</a:t>
            </a:r>
          </a:p>
        </p:txBody>
      </p:sp>
      <p:sp>
        <p:nvSpPr>
          <p:cNvPr id="25" name="TextBox 24">
            <a:extLst>
              <a:ext uri="{FF2B5EF4-FFF2-40B4-BE49-F238E27FC236}">
                <a16:creationId xmlns:a16="http://schemas.microsoft.com/office/drawing/2014/main" id="{4453CB25-FA91-850E-F1F0-A364022DBF77}"/>
              </a:ext>
            </a:extLst>
          </p:cNvPr>
          <p:cNvSpPr txBox="1"/>
          <p:nvPr/>
        </p:nvSpPr>
        <p:spPr>
          <a:xfrm>
            <a:off x="859036" y="3166110"/>
            <a:ext cx="9782293" cy="646331"/>
          </a:xfrm>
          <a:prstGeom prst="rect">
            <a:avLst/>
          </a:prstGeom>
          <a:noFill/>
        </p:spPr>
        <p:txBody>
          <a:bodyPr wrap="square" rtlCol="0">
            <a:spAutoFit/>
          </a:bodyPr>
          <a:lstStyle/>
          <a:p>
            <a:r>
              <a:rPr lang="en-US" dirty="0"/>
              <a:t>Teams practice after school 2-3 times a week and play games twice a week on weekday evenings. UMSAL has championship tournament games that are played on Saturdays</a:t>
            </a:r>
          </a:p>
        </p:txBody>
      </p:sp>
    </p:spTree>
    <p:extLst>
      <p:ext uri="{BB962C8B-B14F-4D97-AF65-F5344CB8AC3E}">
        <p14:creationId xmlns:p14="http://schemas.microsoft.com/office/powerpoint/2010/main" val="334937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Your After-Work Time Is Precious: Here's How Not To Waste It ...">
            <a:extLst>
              <a:ext uri="{FF2B5EF4-FFF2-40B4-BE49-F238E27FC236}">
                <a16:creationId xmlns:a16="http://schemas.microsoft.com/office/drawing/2014/main" id="{9AD43603-006E-4382-B165-E95F3433BC1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E2381783-12EE-08DC-ED94-4E982C95578C}"/>
              </a:ext>
            </a:extLst>
          </p:cNvPr>
          <p:cNvSpPr txBox="1"/>
          <p:nvPr/>
        </p:nvSpPr>
        <p:spPr>
          <a:xfrm>
            <a:off x="731520" y="0"/>
            <a:ext cx="9829800" cy="1107996"/>
          </a:xfrm>
          <a:prstGeom prst="rect">
            <a:avLst/>
          </a:prstGeom>
          <a:noFill/>
        </p:spPr>
        <p:txBody>
          <a:bodyPr wrap="square" rtlCol="0">
            <a:spAutoFit/>
          </a:bodyPr>
          <a:lstStyle/>
          <a:p>
            <a:r>
              <a:rPr lang="en-US" sz="6600" dirty="0"/>
              <a:t>Uplift Athletics</a:t>
            </a:r>
          </a:p>
        </p:txBody>
      </p:sp>
      <p:sp>
        <p:nvSpPr>
          <p:cNvPr id="6" name="TextBox 5">
            <a:extLst>
              <a:ext uri="{FF2B5EF4-FFF2-40B4-BE49-F238E27FC236}">
                <a16:creationId xmlns:a16="http://schemas.microsoft.com/office/drawing/2014/main" id="{AA60BBD1-5F32-AE2F-77AA-A9E8F8AD7B04}"/>
              </a:ext>
            </a:extLst>
          </p:cNvPr>
          <p:cNvSpPr txBox="1"/>
          <p:nvPr/>
        </p:nvSpPr>
        <p:spPr>
          <a:xfrm>
            <a:off x="617220" y="1236107"/>
            <a:ext cx="9566910" cy="369332"/>
          </a:xfrm>
          <a:prstGeom prst="rect">
            <a:avLst/>
          </a:prstGeom>
          <a:noFill/>
        </p:spPr>
        <p:txBody>
          <a:bodyPr wrap="square" rtlCol="0">
            <a:spAutoFit/>
          </a:bodyPr>
          <a:lstStyle/>
          <a:p>
            <a:r>
              <a:rPr lang="en-US" dirty="0"/>
              <a:t>                             </a:t>
            </a:r>
            <a:r>
              <a:rPr lang="en-US" dirty="0">
                <a:solidFill>
                  <a:schemeClr val="bg2">
                    <a:lumMod val="10000"/>
                  </a:schemeClr>
                </a:solidFill>
              </a:rPr>
              <a:t>Philip Gomez </a:t>
            </a:r>
            <a:r>
              <a:rPr lang="en-US" dirty="0"/>
              <a:t>- Uplift Athletic Director – </a:t>
            </a:r>
            <a:r>
              <a:rPr lang="en-US" dirty="0">
                <a:solidFill>
                  <a:schemeClr val="bg2">
                    <a:lumMod val="10000"/>
                  </a:schemeClr>
                </a:solidFill>
              </a:rPr>
              <a:t>pgomez@uplifteducation.org</a:t>
            </a:r>
          </a:p>
        </p:txBody>
      </p:sp>
      <p:sp>
        <p:nvSpPr>
          <p:cNvPr id="20" name="TextBox 19">
            <a:extLst>
              <a:ext uri="{FF2B5EF4-FFF2-40B4-BE49-F238E27FC236}">
                <a16:creationId xmlns:a16="http://schemas.microsoft.com/office/drawing/2014/main" id="{3FBFD936-F2C7-C8A8-1CE8-612F65BDFA67}"/>
              </a:ext>
            </a:extLst>
          </p:cNvPr>
          <p:cNvSpPr txBox="1"/>
          <p:nvPr/>
        </p:nvSpPr>
        <p:spPr>
          <a:xfrm>
            <a:off x="617220" y="1733550"/>
            <a:ext cx="4114800" cy="4524315"/>
          </a:xfrm>
          <a:prstGeom prst="rect">
            <a:avLst/>
          </a:prstGeom>
          <a:noFill/>
        </p:spPr>
        <p:txBody>
          <a:bodyPr wrap="square" rtlCol="0">
            <a:spAutoFit/>
          </a:bodyPr>
          <a:lstStyle/>
          <a:p>
            <a:r>
              <a:rPr lang="en-US" dirty="0"/>
              <a:t>Atlas </a:t>
            </a:r>
          </a:p>
          <a:p>
            <a:r>
              <a:rPr lang="en-US" sz="1200" dirty="0"/>
              <a:t>HS- </a:t>
            </a:r>
            <a:r>
              <a:rPr lang="en-US" sz="1200" i="0" dirty="0">
                <a:effectLst/>
                <a:latin typeface="Arial" panose="020B0604020202020204" pitchFamily="34" charset="0"/>
              </a:rPr>
              <a:t>Brian McGowan - </a:t>
            </a:r>
            <a:r>
              <a:rPr lang="en-US" sz="1200" i="0" dirty="0">
                <a:solidFill>
                  <a:schemeClr val="bg2">
                    <a:lumMod val="10000"/>
                  </a:schemeClr>
                </a:solidFill>
                <a:effectLst/>
                <a:latin typeface="Arial" panose="020B0604020202020204" pitchFamily="34" charset="0"/>
              </a:rPr>
              <a:t>bmcgowan@uplifteducation.org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Madison Davis - </a:t>
            </a:r>
            <a:r>
              <a:rPr lang="en-US" sz="1200" i="0" dirty="0">
                <a:solidFill>
                  <a:schemeClr val="bg2">
                    <a:lumMod val="10000"/>
                  </a:schemeClr>
                </a:solidFill>
                <a:effectLst/>
                <a:latin typeface="Arial" panose="020B0604020202020204" pitchFamily="34" charset="0"/>
              </a:rPr>
              <a:t>mdavis@uplifteducation.org</a:t>
            </a:r>
          </a:p>
          <a:p>
            <a:r>
              <a:rPr lang="en-US" dirty="0"/>
              <a:t>Ascend </a:t>
            </a:r>
          </a:p>
          <a:p>
            <a:r>
              <a:rPr lang="en-US" sz="1200" dirty="0"/>
              <a:t>HS- </a:t>
            </a:r>
            <a:r>
              <a:rPr lang="en-US" sz="1200" i="0" dirty="0" err="1">
                <a:effectLst/>
                <a:latin typeface="Arial" panose="020B0604020202020204" pitchFamily="34" charset="0"/>
              </a:rPr>
              <a:t>Brahzetta</a:t>
            </a:r>
            <a:r>
              <a:rPr lang="en-US" sz="1200" i="0" dirty="0">
                <a:effectLst/>
                <a:latin typeface="Arial" panose="020B0604020202020204" pitchFamily="34" charset="0"/>
              </a:rPr>
              <a:t> Henry - </a:t>
            </a:r>
            <a:r>
              <a:rPr lang="en-US" sz="1200" b="0" i="0" dirty="0">
                <a:solidFill>
                  <a:srgbClr val="000000"/>
                </a:solidFill>
                <a:effectLst/>
                <a:latin typeface="Arial" panose="020B0604020202020204" pitchFamily="34" charset="0"/>
              </a:rPr>
              <a:t>bhenry@uplifteducation.org</a:t>
            </a:r>
            <a:endParaRPr lang="en-US" sz="1200" dirty="0"/>
          </a:p>
          <a:p>
            <a:r>
              <a:rPr lang="en-US" sz="1200" dirty="0"/>
              <a:t>MS- </a:t>
            </a:r>
            <a:r>
              <a:rPr lang="en-US" sz="1200" i="0" dirty="0">
                <a:effectLst/>
                <a:latin typeface="Arial" panose="020B0604020202020204" pitchFamily="34" charset="0"/>
              </a:rPr>
              <a:t>Keerstin Love - </a:t>
            </a:r>
            <a:r>
              <a:rPr lang="en-US" sz="1200" i="0" dirty="0">
                <a:solidFill>
                  <a:schemeClr val="bg2">
                    <a:lumMod val="10000"/>
                  </a:schemeClr>
                </a:solidFill>
                <a:effectLst/>
                <a:latin typeface="Arial" panose="020B0604020202020204" pitchFamily="34" charset="0"/>
              </a:rPr>
              <a:t>klove@uplifteducation.org</a:t>
            </a:r>
            <a:endParaRPr lang="en-US" sz="1200" dirty="0">
              <a:solidFill>
                <a:schemeClr val="bg2">
                  <a:lumMod val="10000"/>
                </a:schemeClr>
              </a:solidFill>
            </a:endParaRPr>
          </a:p>
          <a:p>
            <a:r>
              <a:rPr lang="en-US" dirty="0"/>
              <a:t>Hampton</a:t>
            </a:r>
          </a:p>
          <a:p>
            <a:r>
              <a:rPr lang="en-US" sz="1200" dirty="0"/>
              <a:t>HS- </a:t>
            </a:r>
            <a:r>
              <a:rPr lang="en-US" sz="1200" i="0" dirty="0">
                <a:effectLst/>
                <a:latin typeface="Arial" panose="020B0604020202020204" pitchFamily="34" charset="0"/>
              </a:rPr>
              <a:t>Chelsea Bell - </a:t>
            </a:r>
            <a:r>
              <a:rPr lang="en-US" sz="1200" i="0" dirty="0">
                <a:solidFill>
                  <a:schemeClr val="bg2">
                    <a:lumMod val="10000"/>
                  </a:schemeClr>
                </a:solidFill>
                <a:effectLst/>
                <a:latin typeface="Arial" panose="020B0604020202020204" pitchFamily="34" charset="0"/>
              </a:rPr>
              <a:t>cbell@uplifteducation.org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Ryan Range - </a:t>
            </a:r>
            <a:r>
              <a:rPr lang="en-US" sz="1200" i="0" dirty="0">
                <a:solidFill>
                  <a:schemeClr val="bg2">
                    <a:lumMod val="10000"/>
                  </a:schemeClr>
                </a:solidFill>
                <a:effectLst/>
                <a:latin typeface="Arial" panose="020B0604020202020204" pitchFamily="34" charset="0"/>
              </a:rPr>
              <a:t>rrange@uplifteducation.org</a:t>
            </a:r>
            <a:endParaRPr lang="en-US" sz="1200" dirty="0">
              <a:solidFill>
                <a:schemeClr val="bg2">
                  <a:lumMod val="10000"/>
                </a:schemeClr>
              </a:solidFill>
            </a:endParaRPr>
          </a:p>
          <a:p>
            <a:r>
              <a:rPr lang="en-US" dirty="0"/>
              <a:t>Elevate</a:t>
            </a:r>
          </a:p>
          <a:p>
            <a:r>
              <a:rPr lang="en-US" sz="1200" dirty="0"/>
              <a:t>HS- </a:t>
            </a:r>
            <a:r>
              <a:rPr lang="en-US" sz="1200" i="0" dirty="0">
                <a:effectLst/>
                <a:latin typeface="Arial" panose="020B0604020202020204" pitchFamily="34" charset="0"/>
              </a:rPr>
              <a:t>Omar Chavira - </a:t>
            </a:r>
            <a:r>
              <a:rPr lang="en-US" sz="1200" i="0" dirty="0">
                <a:solidFill>
                  <a:schemeClr val="bg2">
                    <a:lumMod val="10000"/>
                  </a:schemeClr>
                </a:solidFill>
                <a:effectLst/>
                <a:latin typeface="Arial" panose="020B0604020202020204" pitchFamily="34" charset="0"/>
              </a:rPr>
              <a:t>ochavira@uplifteducation.org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Omar Chavira - </a:t>
            </a:r>
            <a:r>
              <a:rPr lang="en-US" sz="1200" i="0" dirty="0">
                <a:solidFill>
                  <a:schemeClr val="bg2">
                    <a:lumMod val="10000"/>
                  </a:schemeClr>
                </a:solidFill>
                <a:effectLst/>
                <a:latin typeface="Arial" panose="020B0604020202020204" pitchFamily="34" charset="0"/>
              </a:rPr>
              <a:t>ochavira@uplifteducation.org</a:t>
            </a:r>
            <a:endParaRPr lang="en-US" sz="1200" dirty="0">
              <a:solidFill>
                <a:schemeClr val="bg2">
                  <a:lumMod val="10000"/>
                </a:schemeClr>
              </a:solidFill>
            </a:endParaRPr>
          </a:p>
          <a:p>
            <a:r>
              <a:rPr lang="en-US" dirty="0"/>
              <a:t>Heights</a:t>
            </a:r>
          </a:p>
          <a:p>
            <a:r>
              <a:rPr lang="en-US" sz="1200" dirty="0"/>
              <a:t>HS- </a:t>
            </a:r>
            <a:r>
              <a:rPr lang="en-US" sz="1200" i="0" dirty="0">
                <a:effectLst/>
                <a:latin typeface="Arial" panose="020B0604020202020204" pitchFamily="34" charset="0"/>
              </a:rPr>
              <a:t>Keviyon Manuel - </a:t>
            </a:r>
            <a:r>
              <a:rPr lang="en-US" sz="1200" i="0" dirty="0">
                <a:solidFill>
                  <a:schemeClr val="bg2">
                    <a:lumMod val="10000"/>
                  </a:schemeClr>
                </a:solidFill>
                <a:effectLst/>
                <a:latin typeface="Arial" panose="020B0604020202020204" pitchFamily="34" charset="0"/>
              </a:rPr>
              <a:t>kmanuel@uplifteducation.org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Shateek Nasir - </a:t>
            </a:r>
            <a:r>
              <a:rPr lang="en-US" sz="1200" i="0" dirty="0">
                <a:solidFill>
                  <a:schemeClr val="bg2">
                    <a:lumMod val="10000"/>
                  </a:schemeClr>
                </a:solidFill>
                <a:effectLst/>
                <a:latin typeface="Arial" panose="020B0604020202020204" pitchFamily="34" charset="0"/>
              </a:rPr>
              <a:t>snasir@uplifteducation.org</a:t>
            </a:r>
            <a:endParaRPr lang="en-US" sz="1200" dirty="0">
              <a:solidFill>
                <a:schemeClr val="bg2">
                  <a:lumMod val="10000"/>
                </a:schemeClr>
              </a:solidFill>
            </a:endParaRPr>
          </a:p>
          <a:p>
            <a:r>
              <a:rPr lang="en-US" dirty="0"/>
              <a:t>Grand</a:t>
            </a:r>
          </a:p>
          <a:p>
            <a:r>
              <a:rPr lang="en-US" sz="1200" dirty="0"/>
              <a:t>HS- </a:t>
            </a:r>
            <a:r>
              <a:rPr lang="en-US" sz="1200" i="0" dirty="0">
                <a:effectLst/>
                <a:latin typeface="Arial" panose="020B0604020202020204" pitchFamily="34" charset="0"/>
              </a:rPr>
              <a:t>Adam McCoy - </a:t>
            </a:r>
            <a:r>
              <a:rPr lang="en-US" sz="1200" i="0" dirty="0">
                <a:solidFill>
                  <a:schemeClr val="bg2">
                    <a:lumMod val="10000"/>
                  </a:schemeClr>
                </a:solidFill>
                <a:effectLst/>
                <a:latin typeface="Arial" panose="020B0604020202020204" pitchFamily="34" charset="0"/>
              </a:rPr>
              <a:t>amccoy@uplifteducation.org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Denae Swan - </a:t>
            </a:r>
            <a:r>
              <a:rPr lang="en-US" sz="1200" i="0" dirty="0">
                <a:solidFill>
                  <a:schemeClr val="bg2">
                    <a:lumMod val="10000"/>
                  </a:schemeClr>
                </a:solidFill>
                <a:effectLst/>
                <a:latin typeface="Arial" panose="020B0604020202020204" pitchFamily="34" charset="0"/>
              </a:rPr>
              <a:t>dswan@uplifteducation.org</a:t>
            </a:r>
            <a:endParaRPr lang="en-US" sz="1200" dirty="0">
              <a:solidFill>
                <a:schemeClr val="bg2">
                  <a:lumMod val="10000"/>
                </a:schemeClr>
              </a:solidFill>
            </a:endParaRPr>
          </a:p>
          <a:p>
            <a:endParaRPr lang="en-US" dirty="0"/>
          </a:p>
          <a:p>
            <a:endParaRPr lang="en-US" dirty="0"/>
          </a:p>
        </p:txBody>
      </p:sp>
      <p:sp>
        <p:nvSpPr>
          <p:cNvPr id="24" name="TextBox 23">
            <a:extLst>
              <a:ext uri="{FF2B5EF4-FFF2-40B4-BE49-F238E27FC236}">
                <a16:creationId xmlns:a16="http://schemas.microsoft.com/office/drawing/2014/main" id="{3C07AB3D-2895-F96E-2942-4A64C0BAE0E6}"/>
              </a:ext>
            </a:extLst>
          </p:cNvPr>
          <p:cNvSpPr txBox="1"/>
          <p:nvPr/>
        </p:nvSpPr>
        <p:spPr>
          <a:xfrm>
            <a:off x="5036820" y="1885950"/>
            <a:ext cx="4114800" cy="4616648"/>
          </a:xfrm>
          <a:prstGeom prst="rect">
            <a:avLst/>
          </a:prstGeom>
          <a:noFill/>
        </p:spPr>
        <p:txBody>
          <a:bodyPr wrap="square" rtlCol="0">
            <a:spAutoFit/>
          </a:bodyPr>
          <a:lstStyle/>
          <a:p>
            <a:r>
              <a:rPr lang="en-US" dirty="0"/>
              <a:t>Infinity</a:t>
            </a:r>
          </a:p>
          <a:p>
            <a:r>
              <a:rPr lang="en-US" sz="1200" dirty="0"/>
              <a:t>HS- </a:t>
            </a:r>
            <a:r>
              <a:rPr lang="en-US" sz="1200" i="0" dirty="0">
                <a:effectLst/>
                <a:latin typeface="Arial" panose="020B0604020202020204" pitchFamily="34" charset="0"/>
              </a:rPr>
              <a:t>Colton Silvia - </a:t>
            </a:r>
            <a:r>
              <a:rPr lang="en-US" sz="1200" i="0" dirty="0">
                <a:solidFill>
                  <a:schemeClr val="bg2">
                    <a:lumMod val="10000"/>
                  </a:schemeClr>
                </a:solidFill>
                <a:effectLst/>
                <a:latin typeface="Arial" panose="020B0604020202020204" pitchFamily="34" charset="0"/>
              </a:rPr>
              <a:t>CSilvia@uplifteducation.org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Matthew Price - </a:t>
            </a:r>
            <a:r>
              <a:rPr lang="en-US" sz="1200" i="0" dirty="0">
                <a:solidFill>
                  <a:schemeClr val="bg2">
                    <a:lumMod val="10000"/>
                  </a:schemeClr>
                </a:solidFill>
                <a:effectLst/>
                <a:latin typeface="Arial" panose="020B0604020202020204" pitchFamily="34" charset="0"/>
              </a:rPr>
              <a:t>mprice@uplifteducation.org</a:t>
            </a:r>
            <a:endParaRPr lang="en-US" sz="1200" dirty="0">
              <a:solidFill>
                <a:schemeClr val="bg2">
                  <a:lumMod val="10000"/>
                </a:schemeClr>
              </a:solidFill>
            </a:endParaRPr>
          </a:p>
          <a:p>
            <a:r>
              <a:rPr lang="en-US" dirty="0"/>
              <a:t>Luna</a:t>
            </a:r>
          </a:p>
          <a:p>
            <a:r>
              <a:rPr lang="en-US" sz="1200" dirty="0"/>
              <a:t>HS- Devodrick Ross – </a:t>
            </a:r>
            <a:r>
              <a:rPr lang="en-US" sz="1200" dirty="0">
                <a:solidFill>
                  <a:schemeClr val="bg2">
                    <a:lumMod val="10000"/>
                  </a:schemeClr>
                </a:solidFill>
                <a:latin typeface="Arial" panose="020B0604020202020204" pitchFamily="34" charset="0"/>
                <a:cs typeface="Arial" panose="020B0604020202020204" pitchFamily="34" charset="0"/>
              </a:rPr>
              <a:t>Dross@uplifteducation.org</a:t>
            </a:r>
          </a:p>
          <a:p>
            <a:r>
              <a:rPr lang="en-US" sz="1200" dirty="0"/>
              <a:t>MS- </a:t>
            </a:r>
            <a:r>
              <a:rPr lang="en-US" sz="1200" i="0" dirty="0">
                <a:effectLst/>
                <a:latin typeface="Arial" panose="020B0604020202020204" pitchFamily="34" charset="0"/>
              </a:rPr>
              <a:t>Esra Jackson - </a:t>
            </a:r>
            <a:r>
              <a:rPr lang="en-US" sz="1200" i="0" dirty="0">
                <a:solidFill>
                  <a:schemeClr val="bg2">
                    <a:lumMod val="10000"/>
                  </a:schemeClr>
                </a:solidFill>
                <a:effectLst/>
                <a:latin typeface="Arial" panose="020B0604020202020204" pitchFamily="34" charset="0"/>
              </a:rPr>
              <a:t>EsJackson@uplifteducation.org</a:t>
            </a:r>
            <a:endParaRPr lang="en-US" sz="1200" dirty="0">
              <a:solidFill>
                <a:schemeClr val="bg2">
                  <a:lumMod val="10000"/>
                </a:schemeClr>
              </a:solidFill>
            </a:endParaRPr>
          </a:p>
          <a:p>
            <a:r>
              <a:rPr lang="en-US" dirty="0"/>
              <a:t>Mighty </a:t>
            </a:r>
          </a:p>
          <a:p>
            <a:r>
              <a:rPr lang="en-US" sz="1200" dirty="0"/>
              <a:t>HS- </a:t>
            </a:r>
            <a:r>
              <a:rPr lang="en-US" sz="1200" i="0" dirty="0">
                <a:effectLst/>
                <a:latin typeface="Arial" panose="020B0604020202020204" pitchFamily="34" charset="0"/>
              </a:rPr>
              <a:t>Richard Young - </a:t>
            </a:r>
            <a:r>
              <a:rPr lang="en-US" sz="1200" i="0" dirty="0">
                <a:solidFill>
                  <a:schemeClr val="bg2">
                    <a:lumMod val="10000"/>
                  </a:schemeClr>
                </a:solidFill>
                <a:effectLst/>
                <a:latin typeface="Arial" panose="020B0604020202020204" pitchFamily="34" charset="0"/>
              </a:rPr>
              <a:t>Riyoung@uplifteducation.org</a:t>
            </a:r>
          </a:p>
          <a:p>
            <a:r>
              <a:rPr lang="en-US" sz="1200" dirty="0"/>
              <a:t>MS- </a:t>
            </a:r>
            <a:r>
              <a:rPr lang="en-US" sz="1200" i="0" dirty="0">
                <a:effectLst/>
                <a:latin typeface="Arial" panose="020B0604020202020204" pitchFamily="34" charset="0"/>
              </a:rPr>
              <a:t>Adriane Davis - </a:t>
            </a:r>
            <a:r>
              <a:rPr lang="en-US" sz="1200" i="0" dirty="0">
                <a:solidFill>
                  <a:schemeClr val="bg2">
                    <a:lumMod val="10000"/>
                  </a:schemeClr>
                </a:solidFill>
                <a:effectLst/>
                <a:latin typeface="Arial" panose="020B0604020202020204" pitchFamily="34" charset="0"/>
              </a:rPr>
              <a:t>Addavis@uplifteducation.org</a:t>
            </a:r>
            <a:endParaRPr lang="en-US" sz="1200" dirty="0">
              <a:solidFill>
                <a:schemeClr val="bg2">
                  <a:lumMod val="10000"/>
                </a:schemeClr>
              </a:solidFill>
            </a:endParaRPr>
          </a:p>
          <a:p>
            <a:r>
              <a:rPr lang="en-US" dirty="0"/>
              <a:t>Summit</a:t>
            </a:r>
          </a:p>
          <a:p>
            <a:r>
              <a:rPr lang="en-US" sz="1200" dirty="0"/>
              <a:t>HS- </a:t>
            </a:r>
            <a:r>
              <a:rPr lang="en-US" sz="1200" i="0" dirty="0">
                <a:effectLst/>
                <a:latin typeface="Arial" panose="020B0604020202020204" pitchFamily="34" charset="0"/>
              </a:rPr>
              <a:t>Renita Davidson - </a:t>
            </a:r>
            <a:r>
              <a:rPr lang="en-US" sz="1200" i="0" dirty="0">
                <a:solidFill>
                  <a:schemeClr val="bg2">
                    <a:lumMod val="10000"/>
                  </a:schemeClr>
                </a:solidFill>
                <a:effectLst/>
                <a:latin typeface="Arial" panose="020B0604020202020204" pitchFamily="34" charset="0"/>
              </a:rPr>
              <a:t>rdavidson@uplifteducation.org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Sherona Edwards - </a:t>
            </a:r>
            <a:r>
              <a:rPr lang="en-US" sz="1200" i="0" dirty="0">
                <a:solidFill>
                  <a:schemeClr val="bg2">
                    <a:lumMod val="10000"/>
                  </a:schemeClr>
                </a:solidFill>
                <a:effectLst/>
                <a:latin typeface="Arial" panose="020B0604020202020204" pitchFamily="34" charset="0"/>
              </a:rPr>
              <a:t>sedwards@uplifteducation.org</a:t>
            </a:r>
            <a:endParaRPr lang="en-US" sz="1200" dirty="0">
              <a:solidFill>
                <a:schemeClr val="bg2">
                  <a:lumMod val="10000"/>
                </a:schemeClr>
              </a:solidFill>
            </a:endParaRPr>
          </a:p>
          <a:p>
            <a:r>
              <a:rPr lang="en-US" dirty="0"/>
              <a:t>Williams</a:t>
            </a:r>
          </a:p>
          <a:p>
            <a:r>
              <a:rPr lang="en-US" sz="1200" dirty="0"/>
              <a:t>HS- </a:t>
            </a:r>
            <a:r>
              <a:rPr lang="en-US" sz="1200" i="0" dirty="0">
                <a:effectLst/>
                <a:latin typeface="Arial" panose="020B0604020202020204" pitchFamily="34" charset="0"/>
              </a:rPr>
              <a:t>Taylor Walker - </a:t>
            </a:r>
            <a:r>
              <a:rPr lang="en-US" sz="1200" i="0" dirty="0">
                <a:solidFill>
                  <a:schemeClr val="bg2">
                    <a:lumMod val="10000"/>
                  </a:schemeClr>
                </a:solidFill>
                <a:effectLst/>
                <a:latin typeface="Arial" panose="020B0604020202020204" pitchFamily="34" charset="0"/>
              </a:rPr>
              <a:t>tawalker@uplifteducation.org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Alyessa </a:t>
            </a:r>
            <a:r>
              <a:rPr lang="en-US" sz="1200" i="0" dirty="0" err="1">
                <a:effectLst/>
                <a:latin typeface="Arial" panose="020B0604020202020204" pitchFamily="34" charset="0"/>
              </a:rPr>
              <a:t>Soden</a:t>
            </a:r>
            <a:r>
              <a:rPr lang="en-US" sz="1200" i="0" dirty="0">
                <a:effectLst/>
                <a:latin typeface="Arial" panose="020B0604020202020204" pitchFamily="34" charset="0"/>
              </a:rPr>
              <a:t> - </a:t>
            </a:r>
            <a:r>
              <a:rPr lang="en-US" sz="1200" i="0" dirty="0">
                <a:solidFill>
                  <a:schemeClr val="bg2">
                    <a:lumMod val="10000"/>
                  </a:schemeClr>
                </a:solidFill>
                <a:effectLst/>
                <a:latin typeface="Arial" panose="020B0604020202020204" pitchFamily="34" charset="0"/>
              </a:rPr>
              <a:t>asoden@uplifteducation.org </a:t>
            </a:r>
          </a:p>
          <a:p>
            <a:r>
              <a:rPr lang="en-US" dirty="0"/>
              <a:t>Wisdom</a:t>
            </a:r>
          </a:p>
          <a:p>
            <a:r>
              <a:rPr lang="en-US" sz="1200" dirty="0"/>
              <a:t>HS- </a:t>
            </a:r>
            <a:r>
              <a:rPr lang="en-US" sz="1200" i="0" dirty="0">
                <a:effectLst/>
                <a:latin typeface="Arial" panose="020B0604020202020204" pitchFamily="34" charset="0"/>
              </a:rPr>
              <a:t>Ashleigh Franklin - </a:t>
            </a:r>
            <a:r>
              <a:rPr lang="en-US" sz="1200" i="0" dirty="0">
                <a:solidFill>
                  <a:schemeClr val="bg2">
                    <a:lumMod val="10000"/>
                  </a:schemeClr>
                </a:solidFill>
                <a:effectLst/>
                <a:latin typeface="Arial" panose="020B0604020202020204" pitchFamily="34" charset="0"/>
              </a:rPr>
              <a:t>asfranklin@uplifteducation.org</a:t>
            </a:r>
            <a:endParaRPr lang="en-US" sz="1200" dirty="0">
              <a:solidFill>
                <a:schemeClr val="bg2">
                  <a:lumMod val="10000"/>
                </a:schemeClr>
              </a:solidFill>
            </a:endParaRPr>
          </a:p>
          <a:p>
            <a:r>
              <a:rPr lang="en-US" sz="1200" dirty="0"/>
              <a:t>MS- </a:t>
            </a:r>
            <a:r>
              <a:rPr lang="en-US" sz="1200" i="0" dirty="0">
                <a:effectLst/>
                <a:latin typeface="Arial" panose="020B0604020202020204" pitchFamily="34" charset="0"/>
              </a:rPr>
              <a:t>Katherine Golden - </a:t>
            </a:r>
            <a:r>
              <a:rPr lang="en-US" sz="1200" i="0" dirty="0">
                <a:solidFill>
                  <a:schemeClr val="bg2">
                    <a:lumMod val="10000"/>
                  </a:schemeClr>
                </a:solidFill>
                <a:effectLst/>
                <a:latin typeface="Arial" panose="020B0604020202020204" pitchFamily="34" charset="0"/>
              </a:rPr>
              <a:t>kgolden@uplifteducation.org</a:t>
            </a:r>
            <a:endParaRPr lang="en-US" sz="1200" dirty="0">
              <a:solidFill>
                <a:schemeClr val="bg2">
                  <a:lumMod val="10000"/>
                </a:schemeClr>
              </a:solidFill>
            </a:endParaRPr>
          </a:p>
          <a:p>
            <a:r>
              <a:rPr lang="en-US" dirty="0"/>
              <a:t>North Hills</a:t>
            </a:r>
          </a:p>
          <a:p>
            <a:r>
              <a:rPr lang="en-US" sz="1200" dirty="0"/>
              <a:t>HS- </a:t>
            </a:r>
            <a:r>
              <a:rPr lang="en-US" sz="1200" i="0" dirty="0">
                <a:effectLst/>
                <a:latin typeface="Arial" panose="020B0604020202020204" pitchFamily="34" charset="0"/>
              </a:rPr>
              <a:t>Kennith Gober - </a:t>
            </a:r>
            <a:r>
              <a:rPr lang="en-US" sz="1200" i="0" dirty="0">
                <a:solidFill>
                  <a:schemeClr val="bg2">
                    <a:lumMod val="10000"/>
                  </a:schemeClr>
                </a:solidFill>
                <a:effectLst/>
                <a:latin typeface="Arial" panose="020B0604020202020204" pitchFamily="34" charset="0"/>
              </a:rPr>
              <a:t>kgober@uplifteducation.org</a:t>
            </a:r>
            <a:endParaRPr lang="en-US" sz="1200" dirty="0">
              <a:solidFill>
                <a:schemeClr val="bg2">
                  <a:lumMod val="10000"/>
                </a:schemeClr>
              </a:solidFill>
            </a:endParaRPr>
          </a:p>
          <a:p>
            <a:r>
              <a:rPr lang="en-US" sz="1200" dirty="0"/>
              <a:t>MS- </a:t>
            </a:r>
            <a:r>
              <a:rPr lang="en-US" sz="1200" i="0" dirty="0" err="1">
                <a:effectLst/>
                <a:latin typeface="Arial" panose="020B0604020202020204" pitchFamily="34" charset="0"/>
              </a:rPr>
              <a:t>Mireda</a:t>
            </a:r>
            <a:r>
              <a:rPr lang="en-US" sz="1200" i="0" dirty="0">
                <a:effectLst/>
                <a:latin typeface="Arial" panose="020B0604020202020204" pitchFamily="34" charset="0"/>
              </a:rPr>
              <a:t> Rubayo - </a:t>
            </a:r>
            <a:r>
              <a:rPr lang="en-US" sz="1200" i="0" dirty="0">
                <a:solidFill>
                  <a:schemeClr val="bg2">
                    <a:lumMod val="10000"/>
                  </a:schemeClr>
                </a:solidFill>
                <a:effectLst/>
                <a:latin typeface="Arial" panose="020B0604020202020204" pitchFamily="34" charset="0"/>
              </a:rPr>
              <a:t>mrubayo@uplifteducation.org</a:t>
            </a:r>
            <a:endParaRPr lang="en-US" sz="1200" dirty="0">
              <a:solidFill>
                <a:schemeClr val="bg2">
                  <a:lumMod val="10000"/>
                </a:schemeClr>
              </a:solidFill>
            </a:endParaRPr>
          </a:p>
        </p:txBody>
      </p:sp>
    </p:spTree>
    <p:extLst>
      <p:ext uri="{BB962C8B-B14F-4D97-AF65-F5344CB8AC3E}">
        <p14:creationId xmlns:p14="http://schemas.microsoft.com/office/powerpoint/2010/main" val="2107590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5C5E2-77F2-2602-613F-C5F8D32EC1FC}"/>
              </a:ext>
            </a:extLst>
          </p:cNvPr>
          <p:cNvSpPr>
            <a:spLocks noGrp="1"/>
          </p:cNvSpPr>
          <p:nvPr>
            <p:ph idx="1"/>
          </p:nvPr>
        </p:nvSpPr>
        <p:spPr/>
        <p:txBody>
          <a:bodyPr>
            <a:normAutofit/>
          </a:bodyPr>
          <a:lstStyle/>
          <a:p>
            <a:pPr marL="0" indent="0" algn="l" rtl="0">
              <a:buNone/>
            </a:pPr>
            <a:r>
              <a:rPr lang="en-US" b="0" i="0" dirty="0">
                <a:solidFill>
                  <a:srgbClr val="656565"/>
                </a:solidFill>
                <a:effectLst/>
                <a:latin typeface="Lato" panose="020F0502020204030203" pitchFamily="34" charset="0"/>
              </a:rPr>
              <a:t>                                                         Our Commitment</a:t>
            </a:r>
          </a:p>
          <a:p>
            <a:pPr marL="0" indent="0" algn="l" rtl="0">
              <a:buNone/>
            </a:pPr>
            <a:endParaRPr lang="en-US" b="0" i="0" dirty="0">
              <a:solidFill>
                <a:srgbClr val="656565"/>
              </a:solidFill>
              <a:effectLst/>
              <a:latin typeface="Lato" panose="020F0502020204030203" pitchFamily="34" charset="0"/>
            </a:endParaRPr>
          </a:p>
          <a:p>
            <a:pPr algn="l" rtl="0">
              <a:buFont typeface="Arial" panose="020B0604020202020204" pitchFamily="34" charset="0"/>
              <a:buChar char="•"/>
            </a:pPr>
            <a:r>
              <a:rPr lang="en-US" b="0" i="0" dirty="0">
                <a:solidFill>
                  <a:srgbClr val="656565"/>
                </a:solidFill>
                <a:effectLst/>
                <a:latin typeface="Lato" panose="020F0502020204030203" pitchFamily="34" charset="0"/>
              </a:rPr>
              <a:t>To provide a healthy environment in which our students can learn and thrive.</a:t>
            </a:r>
          </a:p>
          <a:p>
            <a:pPr algn="l" rtl="0">
              <a:buFont typeface="Arial" panose="020B0604020202020204" pitchFamily="34" charset="0"/>
              <a:buChar char="•"/>
            </a:pPr>
            <a:r>
              <a:rPr lang="en-US" b="0" i="0" dirty="0">
                <a:solidFill>
                  <a:srgbClr val="656565"/>
                </a:solidFill>
                <a:effectLst/>
                <a:latin typeface="Lato" panose="020F0502020204030203" pitchFamily="34" charset="0"/>
              </a:rPr>
              <a:t>To comply with all state and local health orders, mandates, and guidelines in order to ensure the health and safety of all individuals on campus.</a:t>
            </a:r>
          </a:p>
          <a:p>
            <a:pPr algn="l" rtl="0">
              <a:buFont typeface="Arial" panose="020B0604020202020204" pitchFamily="34" charset="0"/>
              <a:buChar char="•"/>
            </a:pPr>
            <a:r>
              <a:rPr lang="en-US" b="0" i="0" dirty="0">
                <a:solidFill>
                  <a:srgbClr val="656565"/>
                </a:solidFill>
                <a:effectLst/>
                <a:latin typeface="Lato" panose="020F0502020204030203" pitchFamily="34" charset="0"/>
              </a:rPr>
              <a:t>Uplift Education encourages all staff and age-eligible students to get vaccinated.</a:t>
            </a:r>
          </a:p>
          <a:p>
            <a:pPr algn="l" rtl="0">
              <a:buFont typeface="Arial" panose="020B0604020202020204" pitchFamily="34" charset="0"/>
              <a:buChar char="•"/>
            </a:pPr>
            <a:r>
              <a:rPr lang="en-US" dirty="0">
                <a:solidFill>
                  <a:srgbClr val="656565"/>
                </a:solidFill>
                <a:effectLst/>
                <a:latin typeface="Lato" panose="020F0502020204030203" pitchFamily="34" charset="0"/>
              </a:rPr>
              <a:t>M</a:t>
            </a:r>
            <a:r>
              <a:rPr lang="en-US">
                <a:solidFill>
                  <a:srgbClr val="656565"/>
                </a:solidFill>
                <a:effectLst/>
                <a:latin typeface="Lato" panose="020F0502020204030203" pitchFamily="34" charset="0"/>
              </a:rPr>
              <a:t>asks </a:t>
            </a:r>
            <a:r>
              <a:rPr lang="en-US" dirty="0">
                <a:solidFill>
                  <a:srgbClr val="656565"/>
                </a:solidFill>
                <a:effectLst/>
                <a:latin typeface="Lato" panose="020F0502020204030203" pitchFamily="34" charset="0"/>
              </a:rPr>
              <a:t>are strongly recommended but </a:t>
            </a:r>
            <a:r>
              <a:rPr lang="en-US">
                <a:solidFill>
                  <a:srgbClr val="656565"/>
                </a:solidFill>
                <a:effectLst/>
                <a:latin typeface="Lato" panose="020F0502020204030203" pitchFamily="34" charset="0"/>
              </a:rPr>
              <a:t>not required. </a:t>
            </a:r>
            <a:r>
              <a:rPr lang="en-US" dirty="0">
                <a:solidFill>
                  <a:srgbClr val="656565"/>
                </a:solidFill>
                <a:effectLst/>
                <a:latin typeface="Lato" panose="020F0502020204030203" pitchFamily="34" charset="0"/>
              </a:rPr>
              <a:t>However, Uplift </a:t>
            </a:r>
            <a:r>
              <a:rPr lang="en-US" dirty="0">
                <a:solidFill>
                  <a:srgbClr val="000000"/>
                </a:solidFill>
                <a:effectLst/>
                <a:latin typeface="Lato" panose="020F0502020204030203" pitchFamily="34" charset="0"/>
              </a:rPr>
              <a:t>reserves the right to more restrictive mask wearing guidance if metrics change beyond the school site or district’s capacity to ensure safety</a:t>
            </a:r>
          </a:p>
          <a:p>
            <a:pPr algn="l" rtl="0">
              <a:buFont typeface="Arial" panose="020B0604020202020204" pitchFamily="34" charset="0"/>
              <a:buChar char="•"/>
            </a:pPr>
            <a:endParaRPr lang="en-US" b="0" i="0" dirty="0">
              <a:solidFill>
                <a:srgbClr val="656565"/>
              </a:solidFill>
              <a:effectLst/>
              <a:latin typeface="Lato" panose="020F0502020204030203" pitchFamily="34" charset="0"/>
            </a:endParaRPr>
          </a:p>
        </p:txBody>
      </p:sp>
      <p:sp>
        <p:nvSpPr>
          <p:cNvPr id="3" name="Title 2">
            <a:extLst>
              <a:ext uri="{FF2B5EF4-FFF2-40B4-BE49-F238E27FC236}">
                <a16:creationId xmlns:a16="http://schemas.microsoft.com/office/drawing/2014/main" id="{819A4933-CF83-AF2E-8F16-6658DE0B9062}"/>
              </a:ext>
            </a:extLst>
          </p:cNvPr>
          <p:cNvSpPr>
            <a:spLocks noGrp="1"/>
          </p:cNvSpPr>
          <p:nvPr>
            <p:ph type="title"/>
          </p:nvPr>
        </p:nvSpPr>
        <p:spPr>
          <a:xfrm>
            <a:off x="740850" y="153423"/>
            <a:ext cx="9692640" cy="868609"/>
          </a:xfrm>
        </p:spPr>
        <p:txBody>
          <a:bodyPr>
            <a:normAutofit/>
          </a:bodyPr>
          <a:lstStyle/>
          <a:p>
            <a:r>
              <a:rPr lang="en-US" sz="4000" dirty="0"/>
              <a:t>              Uplift Health services</a:t>
            </a:r>
          </a:p>
        </p:txBody>
      </p:sp>
    </p:spTree>
    <p:extLst>
      <p:ext uri="{BB962C8B-B14F-4D97-AF65-F5344CB8AC3E}">
        <p14:creationId xmlns:p14="http://schemas.microsoft.com/office/powerpoint/2010/main" val="326665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9FBE16-9882-DAA4-EA7C-0E0A847044C9}"/>
              </a:ext>
            </a:extLst>
          </p:cNvPr>
          <p:cNvSpPr>
            <a:spLocks noGrp="1"/>
          </p:cNvSpPr>
          <p:nvPr>
            <p:ph idx="1"/>
          </p:nvPr>
        </p:nvSpPr>
        <p:spPr>
          <a:xfrm>
            <a:off x="740850" y="1472860"/>
            <a:ext cx="9692640" cy="4707278"/>
          </a:xfrm>
        </p:spPr>
        <p:txBody>
          <a:bodyPr>
            <a:normAutofit fontScale="92500" lnSpcReduction="10000"/>
          </a:bodyPr>
          <a:lstStyle/>
          <a:p>
            <a:pPr marL="2271400" lvl="8" indent="0">
              <a:buNone/>
            </a:pPr>
            <a:r>
              <a:rPr lang="en-US" b="0" i="0" dirty="0">
                <a:solidFill>
                  <a:srgbClr val="656565"/>
                </a:solidFill>
                <a:effectLst/>
                <a:latin typeface="Lato" panose="020F0502020204030203" pitchFamily="34" charset="0"/>
              </a:rPr>
              <a:t>    </a:t>
            </a:r>
            <a:r>
              <a:rPr lang="en-US" dirty="0">
                <a:solidFill>
                  <a:srgbClr val="FF0000"/>
                </a:solidFill>
                <a:latin typeface="Lato" panose="020F0502020204030203" pitchFamily="34" charset="0"/>
              </a:rPr>
              <a:t>    </a:t>
            </a:r>
            <a:r>
              <a:rPr lang="en-US" b="0" i="0" dirty="0">
                <a:solidFill>
                  <a:srgbClr val="FF0000"/>
                </a:solidFill>
                <a:effectLst/>
                <a:latin typeface="Lato" panose="020F0502020204030203" pitchFamily="34" charset="0"/>
              </a:rPr>
              <a:t>TO ENSURE SCHOLARS HEALTH AND SAFETY</a:t>
            </a:r>
          </a:p>
          <a:p>
            <a:pPr algn="l">
              <a:buFont typeface="Arial" panose="020B0604020202020204" pitchFamily="34" charset="0"/>
              <a:buChar char="•"/>
            </a:pPr>
            <a:r>
              <a:rPr lang="en-US" b="0" i="0" dirty="0">
                <a:solidFill>
                  <a:srgbClr val="656565"/>
                </a:solidFill>
                <a:effectLst/>
                <a:latin typeface="Lato" panose="020F0502020204030203" pitchFamily="34" charset="0"/>
              </a:rPr>
              <a:t>Promote routine, frequent and proper hand hygiene (soap and water or hand sanitizer) is one of the best ways to avoid spreading germs. Everyone should continue the habit of washing  hands frequently at home and at school.</a:t>
            </a:r>
          </a:p>
          <a:p>
            <a:pPr algn="l">
              <a:buFont typeface="Arial" panose="020B0604020202020204" pitchFamily="34" charset="0"/>
              <a:buChar char="•"/>
            </a:pPr>
            <a:r>
              <a:rPr lang="en-US" b="0" i="0" dirty="0">
                <a:solidFill>
                  <a:srgbClr val="656565"/>
                </a:solidFill>
                <a:effectLst/>
                <a:latin typeface="Lato" panose="020F0502020204030203" pitchFamily="34" charset="0"/>
              </a:rPr>
              <a:t>Schools will continue to teach and reinforce washing hands throughout the school day, as well as hygienic practices such as avoiding contact with one's eyes, nose, and mouth, and covering coughs and sneezes among students and staff.</a:t>
            </a:r>
          </a:p>
          <a:p>
            <a:pPr algn="l">
              <a:buFont typeface="Arial" panose="020B0604020202020204" pitchFamily="34" charset="0"/>
              <a:buChar char="•"/>
            </a:pPr>
            <a:r>
              <a:rPr lang="en-US" b="0" i="0" dirty="0">
                <a:solidFill>
                  <a:srgbClr val="656565"/>
                </a:solidFill>
                <a:effectLst/>
                <a:latin typeface="Lato" panose="020F0502020204030203" pitchFamily="34" charset="0"/>
              </a:rPr>
              <a:t>Handwashing stations are situated in various locations on campus and hand sanitizer is  available in all classrooms.</a:t>
            </a:r>
          </a:p>
          <a:p>
            <a:pPr algn="l">
              <a:buFont typeface="Arial" panose="020B0604020202020204" pitchFamily="34" charset="0"/>
              <a:buChar char="•"/>
            </a:pPr>
            <a:r>
              <a:rPr lang="en-US" b="0" i="0" dirty="0">
                <a:solidFill>
                  <a:srgbClr val="656565"/>
                </a:solidFill>
                <a:effectLst/>
                <a:latin typeface="Lato" panose="020F0502020204030203" pitchFamily="34" charset="0"/>
              </a:rPr>
              <a:t>Custodial staff will continue regular cleaning of school sites. Cleaning involves wiping down high-touch surfaces to remove surface contaminants.</a:t>
            </a:r>
          </a:p>
          <a:p>
            <a:pPr algn="l">
              <a:buFont typeface="Arial" panose="020B0604020202020204" pitchFamily="34" charset="0"/>
              <a:buChar char="•"/>
            </a:pPr>
            <a:r>
              <a:rPr lang="en-US" b="0" i="0" dirty="0">
                <a:solidFill>
                  <a:srgbClr val="656565"/>
                </a:solidFill>
                <a:effectLst/>
                <a:latin typeface="Lato" panose="020F0502020204030203" pitchFamily="34" charset="0"/>
              </a:rPr>
              <a:t>In the event of a confirmed case of illness, custodial staff will use high-grade sprayers with a sanitizing product that is EPA approved for use against COVID-19 within 24 hours.</a:t>
            </a:r>
          </a:p>
          <a:p>
            <a:pPr algn="l">
              <a:buFont typeface="Arial" panose="020B0604020202020204" pitchFamily="34" charset="0"/>
              <a:buChar char="•"/>
            </a:pPr>
            <a:r>
              <a:rPr lang="en-US" b="0" i="0" dirty="0">
                <a:solidFill>
                  <a:srgbClr val="656565"/>
                </a:solidFill>
                <a:effectLst/>
                <a:latin typeface="Lato" panose="020F0502020204030203" pitchFamily="34" charset="0"/>
              </a:rPr>
              <a:t>Staff and classrooms have access to paper towels and spray bottles of a cleaning solution to wipe down any shared surfaces.</a:t>
            </a:r>
          </a:p>
          <a:p>
            <a:endParaRPr lang="en-US" dirty="0"/>
          </a:p>
        </p:txBody>
      </p:sp>
      <p:sp>
        <p:nvSpPr>
          <p:cNvPr id="3" name="Title 2">
            <a:extLst>
              <a:ext uri="{FF2B5EF4-FFF2-40B4-BE49-F238E27FC236}">
                <a16:creationId xmlns:a16="http://schemas.microsoft.com/office/drawing/2014/main" id="{997A2967-CE7A-E716-D112-151EDCA9DE39}"/>
              </a:ext>
            </a:extLst>
          </p:cNvPr>
          <p:cNvSpPr>
            <a:spLocks noGrp="1"/>
          </p:cNvSpPr>
          <p:nvPr>
            <p:ph type="title"/>
          </p:nvPr>
        </p:nvSpPr>
        <p:spPr>
          <a:xfrm>
            <a:off x="740850" y="398899"/>
            <a:ext cx="9692640" cy="623133"/>
          </a:xfrm>
        </p:spPr>
        <p:txBody>
          <a:bodyPr>
            <a:normAutofit fontScale="90000"/>
          </a:bodyPr>
          <a:lstStyle/>
          <a:p>
            <a:r>
              <a:rPr lang="en-US" dirty="0"/>
              <a:t>		     </a:t>
            </a:r>
            <a:r>
              <a:rPr lang="en-US" sz="4000" dirty="0"/>
              <a:t>uplift Health services</a:t>
            </a:r>
          </a:p>
        </p:txBody>
      </p:sp>
    </p:spTree>
    <p:extLst>
      <p:ext uri="{BB962C8B-B14F-4D97-AF65-F5344CB8AC3E}">
        <p14:creationId xmlns:p14="http://schemas.microsoft.com/office/powerpoint/2010/main" val="106601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22FC21-402D-11B8-D2D1-6823E2D1EB54}"/>
              </a:ext>
            </a:extLst>
          </p:cNvPr>
          <p:cNvSpPr>
            <a:spLocks noGrp="1"/>
          </p:cNvSpPr>
          <p:nvPr>
            <p:ph idx="1"/>
          </p:nvPr>
        </p:nvSpPr>
        <p:spPr/>
        <p:txBody>
          <a:bodyPr/>
          <a:lstStyle/>
          <a:p>
            <a:r>
              <a:rPr lang="en-US" dirty="0"/>
              <a:t>Flu clinics</a:t>
            </a:r>
          </a:p>
          <a:p>
            <a:r>
              <a:rPr lang="en-US" dirty="0"/>
              <a:t>COVID Testing</a:t>
            </a:r>
          </a:p>
          <a:p>
            <a:r>
              <a:rPr lang="en-US" dirty="0"/>
              <a:t>COVID Vaccine Clinics</a:t>
            </a:r>
          </a:p>
          <a:p>
            <a:r>
              <a:rPr lang="en-US" dirty="0"/>
              <a:t>Telehealth Visits on Campuses</a:t>
            </a:r>
          </a:p>
          <a:p>
            <a:r>
              <a:rPr lang="en-US" dirty="0"/>
              <a:t>Vision/Hearing/Scoliosis screening</a:t>
            </a:r>
          </a:p>
        </p:txBody>
      </p:sp>
      <p:sp>
        <p:nvSpPr>
          <p:cNvPr id="3" name="Title 2">
            <a:extLst>
              <a:ext uri="{FF2B5EF4-FFF2-40B4-BE49-F238E27FC236}">
                <a16:creationId xmlns:a16="http://schemas.microsoft.com/office/drawing/2014/main" id="{ED6F15B5-0EF0-3C34-556F-28F7B256693D}"/>
              </a:ext>
            </a:extLst>
          </p:cNvPr>
          <p:cNvSpPr>
            <a:spLocks noGrp="1"/>
          </p:cNvSpPr>
          <p:nvPr>
            <p:ph type="title"/>
          </p:nvPr>
        </p:nvSpPr>
        <p:spPr/>
        <p:txBody>
          <a:bodyPr>
            <a:normAutofit/>
          </a:bodyPr>
          <a:lstStyle/>
          <a:p>
            <a:r>
              <a:rPr lang="en-US" sz="2400" dirty="0"/>
              <a:t>        PROGRAMS OFFERED THROUGH UPLIFT health services</a:t>
            </a:r>
          </a:p>
        </p:txBody>
      </p:sp>
    </p:spTree>
    <p:extLst>
      <p:ext uri="{BB962C8B-B14F-4D97-AF65-F5344CB8AC3E}">
        <p14:creationId xmlns:p14="http://schemas.microsoft.com/office/powerpoint/2010/main" val="119642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7EAD5B-BFF3-5417-AC5F-0255A8C5644B}"/>
              </a:ext>
            </a:extLst>
          </p:cNvPr>
          <p:cNvSpPr>
            <a:spLocks noGrp="1"/>
          </p:cNvSpPr>
          <p:nvPr>
            <p:ph idx="1"/>
          </p:nvPr>
        </p:nvSpPr>
        <p:spPr/>
        <p:txBody>
          <a:bodyPr/>
          <a:lstStyle/>
          <a:p>
            <a:r>
              <a:rPr lang="en-US" dirty="0"/>
              <a:t>LaTonja Heath, MSN, BSN, RN</a:t>
            </a:r>
          </a:p>
          <a:p>
            <a:pPr marL="0" indent="0">
              <a:buNone/>
            </a:pPr>
            <a:r>
              <a:rPr lang="en-US" dirty="0"/>
              <a:t>    Director of Health Services</a:t>
            </a:r>
          </a:p>
          <a:p>
            <a:pPr marL="0" indent="0">
              <a:buNone/>
            </a:pPr>
            <a:r>
              <a:rPr lang="en-US"/>
              <a:t>    Cell</a:t>
            </a:r>
            <a:r>
              <a:rPr lang="en-US" dirty="0"/>
              <a:t>:469-704-8464</a:t>
            </a:r>
          </a:p>
        </p:txBody>
      </p:sp>
      <p:sp>
        <p:nvSpPr>
          <p:cNvPr id="3" name="Title 2">
            <a:extLst>
              <a:ext uri="{FF2B5EF4-FFF2-40B4-BE49-F238E27FC236}">
                <a16:creationId xmlns:a16="http://schemas.microsoft.com/office/drawing/2014/main" id="{206D6646-B8BC-4A1E-A04B-F10A2ECA1C5A}"/>
              </a:ext>
            </a:extLst>
          </p:cNvPr>
          <p:cNvSpPr>
            <a:spLocks noGrp="1"/>
          </p:cNvSpPr>
          <p:nvPr>
            <p:ph type="title"/>
          </p:nvPr>
        </p:nvSpPr>
        <p:spPr/>
        <p:txBody>
          <a:bodyPr/>
          <a:lstStyle/>
          <a:p>
            <a:r>
              <a:rPr lang="en-US" dirty="0"/>
              <a:t>                                  Questions???</a:t>
            </a:r>
          </a:p>
        </p:txBody>
      </p:sp>
    </p:spTree>
    <p:extLst>
      <p:ext uri="{BB962C8B-B14F-4D97-AF65-F5344CB8AC3E}">
        <p14:creationId xmlns:p14="http://schemas.microsoft.com/office/powerpoint/2010/main" val="2837351071"/>
      </p:ext>
    </p:extLst>
  </p:cSld>
  <p:clrMapOvr>
    <a:masterClrMapping/>
  </p:clrMapOvr>
</p:sld>
</file>

<file path=ppt/theme/theme1.xml><?xml version="1.0" encoding="utf-8"?>
<a:theme xmlns:a="http://schemas.openxmlformats.org/drawingml/2006/main" name="View">
  <a:themeElements>
    <a:clrScheme name="uplifteducation">
      <a:dk1>
        <a:srgbClr val="0067B1"/>
      </a:dk1>
      <a:lt1>
        <a:srgbClr val="FFFFFF"/>
      </a:lt1>
      <a:dk2>
        <a:srgbClr val="0067B1"/>
      </a:dk2>
      <a:lt2>
        <a:srgbClr val="F7F7F7"/>
      </a:lt2>
      <a:accent1>
        <a:srgbClr val="0067B1"/>
      </a:accent1>
      <a:accent2>
        <a:srgbClr val="FF9900"/>
      </a:accent2>
      <a:accent3>
        <a:srgbClr val="ACACAE"/>
      </a:accent3>
      <a:accent4>
        <a:srgbClr val="F8F200"/>
      </a:accent4>
      <a:accent5>
        <a:srgbClr val="FF0000"/>
      </a:accent5>
      <a:accent6>
        <a:srgbClr val="00B050"/>
      </a:accent6>
      <a:hlink>
        <a:srgbClr val="37ABFF"/>
      </a:hlink>
      <a:folHlink>
        <a:srgbClr val="004D84"/>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C43D7A2265BD4CA7811B5E626140EF" ma:contentTypeVersion="4" ma:contentTypeDescription="Create a new document." ma:contentTypeScope="" ma:versionID="167c59d98bcf78009cd0d1ca38c7f3c7">
  <xsd:schema xmlns:xsd="http://www.w3.org/2001/XMLSchema" xmlns:xs="http://www.w3.org/2001/XMLSchema" xmlns:p="http://schemas.microsoft.com/office/2006/metadata/properties" xmlns:ns2="58e17307-6548-4d3a-bd2d-bd97b8ddce87" targetNamespace="http://schemas.microsoft.com/office/2006/metadata/properties" ma:root="true" ma:fieldsID="44020099604ffc2373a3e27c577c84d2" ns2:_="">
    <xsd:import namespace="58e17307-6548-4d3a-bd2d-bd97b8ddce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e17307-6548-4d3a-bd2d-bd97b8ddce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97BAB38-98FD-4E9B-91F0-7A73EE3ABF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e17307-6548-4d3a-bd2d-bd97b8ddce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67D607-4C7A-4009-8F92-29673FE2CF9E}">
  <ds:schemaRefs>
    <ds:schemaRef ds:uri="http://schemas.microsoft.com/sharepoint/v3/contenttype/forms"/>
  </ds:schemaRefs>
</ds:datastoreItem>
</file>

<file path=customXml/itemProps3.xml><?xml version="1.0" encoding="utf-8"?>
<ds:datastoreItem xmlns:ds="http://schemas.openxmlformats.org/officeDocument/2006/customXml" ds:itemID="{02CFA68A-D1DF-4203-B9FE-92BD8BF6E0D7}">
  <ds:schemaRefs>
    <ds:schemaRef ds:uri="2a76e826-4108-49e9-afcf-e56566eb3da5"/>
    <ds:schemaRef ds:uri="b031af90-3a74-4524-80ad-31d09aa70ce3"/>
    <ds:schemaRef ds:uri="http://schemas.microsoft.com/office/2006/metadata/properties"/>
    <ds:schemaRef ds:uri="http://purl.org/dc/dcmitype/"/>
    <ds:schemaRef ds:uri="http://purl.org/dc/elements/1.1/"/>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790</TotalTime>
  <Words>806</Words>
  <Application>Microsoft Office PowerPoint</Application>
  <PresentationFormat>Widescreen</PresentationFormat>
  <Paragraphs>95</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Century Schoolbook</vt:lpstr>
      <vt:lpstr>Arial</vt:lpstr>
      <vt:lpstr>Lato</vt:lpstr>
      <vt:lpstr>Wingdings 2</vt:lpstr>
      <vt:lpstr>View</vt:lpstr>
      <vt:lpstr>Health services and athletics</vt:lpstr>
      <vt:lpstr>PowerPoint Presentation</vt:lpstr>
      <vt:lpstr>PowerPoint Presentation</vt:lpstr>
      <vt:lpstr>PowerPoint Presentation</vt:lpstr>
      <vt:lpstr>              Uplift Health services</vt:lpstr>
      <vt:lpstr>       uplift Health services</vt:lpstr>
      <vt:lpstr>        PROGRAMS OFFERED THROUGH UPLIFT health services</vt:lpstr>
      <vt:lpst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Adkins</dc:creator>
  <cp:lastModifiedBy>Amanda Martin</cp:lastModifiedBy>
  <cp:revision>55</cp:revision>
  <dcterms:created xsi:type="dcterms:W3CDTF">2020-05-18T17:31:49Z</dcterms:created>
  <dcterms:modified xsi:type="dcterms:W3CDTF">2022-12-16T20:35:52Z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0x010100F7C43D7A2265BD4CA7811B5E626140EF</vt:lpwstr>
  </property>
</Properties>
</file>